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Lst>
  <p:sldSz cy="6858000" cx="12192000"/>
  <p:notesSz cx="6858000" cy="9144000"/>
  <p:embeddedFontLst>
    <p:embeddedFont>
      <p:font typeface="Roboto"/>
      <p:regular r:id="rId139"/>
      <p:bold r:id="rId140"/>
      <p:italic r:id="rId141"/>
      <p:boldItalic r:id="rId142"/>
    </p:embeddedFont>
    <p:embeddedFont>
      <p:font typeface="Nunito"/>
      <p:regular r:id="rId143"/>
      <p:bold r:id="rId144"/>
      <p:italic r:id="rId145"/>
      <p:boldItalic r:id="rId146"/>
    </p:embeddedFont>
    <p:embeddedFont>
      <p:font typeface="Lora"/>
      <p:regular r:id="rId147"/>
      <p:bold r:id="rId148"/>
      <p:italic r:id="rId149"/>
      <p:boldItalic r:id="rId150"/>
    </p:embeddedFont>
    <p:embeddedFont>
      <p:font typeface="Open Sans"/>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Lora-bold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Lora-italic.fntdata"/><Relationship Id="rId4" Type="http://schemas.openxmlformats.org/officeDocument/2006/relationships/notesMaster" Target="notesMasters/notesMaster1.xml"/><Relationship Id="rId148" Type="http://schemas.openxmlformats.org/officeDocument/2006/relationships/font" Target="fonts/Lora-bold.fntdata"/><Relationship Id="rId9" Type="http://schemas.openxmlformats.org/officeDocument/2006/relationships/slide" Target="slides/slide5.xml"/><Relationship Id="rId143" Type="http://schemas.openxmlformats.org/officeDocument/2006/relationships/font" Target="fonts/Nunito-regular.fntdata"/><Relationship Id="rId142" Type="http://schemas.openxmlformats.org/officeDocument/2006/relationships/font" Target="fonts/Roboto-boldItalic.fntdata"/><Relationship Id="rId141" Type="http://schemas.openxmlformats.org/officeDocument/2006/relationships/font" Target="fonts/Roboto-italic.fntdata"/><Relationship Id="rId140" Type="http://schemas.openxmlformats.org/officeDocument/2006/relationships/font" Target="fonts/Roboto-bold.fntdata"/><Relationship Id="rId5" Type="http://schemas.openxmlformats.org/officeDocument/2006/relationships/slide" Target="slides/slide1.xml"/><Relationship Id="rId147" Type="http://schemas.openxmlformats.org/officeDocument/2006/relationships/font" Target="fonts/Lora-regular.fntdata"/><Relationship Id="rId6" Type="http://schemas.openxmlformats.org/officeDocument/2006/relationships/slide" Target="slides/slide2.xml"/><Relationship Id="rId146" Type="http://schemas.openxmlformats.org/officeDocument/2006/relationships/font" Target="fonts/Nunito-boldItalic.fntdata"/><Relationship Id="rId7" Type="http://schemas.openxmlformats.org/officeDocument/2006/relationships/slide" Target="slides/slide3.xml"/><Relationship Id="rId145" Type="http://schemas.openxmlformats.org/officeDocument/2006/relationships/font" Target="fonts/Nunito-italic.fntdata"/><Relationship Id="rId8" Type="http://schemas.openxmlformats.org/officeDocument/2006/relationships/slide" Target="slides/slide4.xml"/><Relationship Id="rId144" Type="http://schemas.openxmlformats.org/officeDocument/2006/relationships/font" Target="fonts/Nunito-bold.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font" Target="fonts/Roboto-regular.fntdata"/><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154" Type="http://schemas.openxmlformats.org/officeDocument/2006/relationships/font" Target="fonts/OpenSans-boldItalic.fntdata"/><Relationship Id="rId58" Type="http://schemas.openxmlformats.org/officeDocument/2006/relationships/slide" Target="slides/slide54.xml"/><Relationship Id="rId153" Type="http://schemas.openxmlformats.org/officeDocument/2006/relationships/font" Target="fonts/OpenSans-italic.fntdata"/><Relationship Id="rId152" Type="http://schemas.openxmlformats.org/officeDocument/2006/relationships/font" Target="fonts/OpenSans-bold.fntdata"/><Relationship Id="rId151" Type="http://schemas.openxmlformats.org/officeDocument/2006/relationships/font" Target="fonts/Open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ishtiias.com/daily-news-analysis/web-5-0" TargetMode="External"/><Relationship Id="rId3" Type="http://schemas.openxmlformats.org/officeDocument/2006/relationships/hyperlink" Target="https://101blockchains.com/web-5-0/"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yeltcafe.com/articles/evolution-of-web-from-1-0-to-5-0/" TargetMode="External"/><Relationship Id="rId3" Type="http://schemas.openxmlformats.org/officeDocument/2006/relationships/hyperlink" Target="https://flatworldbusiness.wordpress.com/digital-evolu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rby5185.wordpress.com/2011/11/13/week-12-kaushik/" TargetMode="External"/><Relationship Id="rId3" Type="http://schemas.openxmlformats.org/officeDocument/2006/relationships/hyperlink" Target="http://www.ques10.com/p/39549/54-the-awesome-world-of-click-stream-analysis-me-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ushik.net/avinash/how-to-choose-a-web-analytics-tool-a-radical-alternative/" TargetMode="External"/><Relationship Id="rId3" Type="http://schemas.openxmlformats.org/officeDocument/2006/relationships/hyperlink" Target="https://www.newmediacampaigns.com/blog/website-design-request-for-proposal-template-tip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ques10.com/p/39550/55-the-optimal-strategy-for-choosing-your-web-an-1/"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ushik.net/avinash/rules-choosing-web-analytics-key-performance-indicator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data-analytics-and-its-type/"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luencermarketinghub.com/nft-domains/" TargetMode="External"/><Relationship Id="rId3" Type="http://schemas.openxmlformats.org/officeDocument/2006/relationships/hyperlink" Target="https://www.youtube.com/watch?v=FaBxGDdJEC4"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bpedia.org/page/Pluto"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297a9c2b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d297a9c2b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d297a9c2b6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f03c311c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f03c311cc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1f03c311cc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f03c311cc1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f03c311cc1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1f03c311cc1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f03c311cc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f03c311cc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1f03c311cc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f03c311cc1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f03c311cc1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1f03c311cc1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f03c311cc1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f03c311cc1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f03c311cc1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03c311cc1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03c311cc1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g1f03c311cc1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f03c311cc1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f03c311cc1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1f03c311cc1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f03c311cc1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f03c311cc1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1f03c311cc1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f03c311cc1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f03c311cc1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1f03c311cc1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f03c311cc1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f03c311cc1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1f03c311cc1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ca90ed1afc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ca90ed1afc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https://en.itpedia.nl/2018/11/12/web-4-0-the-internet-of-things-en-ai/</a:t>
            </a:r>
            <a:endParaRPr/>
          </a:p>
        </p:txBody>
      </p:sp>
      <p:sp>
        <p:nvSpPr>
          <p:cNvPr id="166" name="Google Shape;166;g1ca90ed1afc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f03c311cc1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f03c311cc1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1f03c311cc1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f03c311cc1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f03c311cc1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g1f03c311cc1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f03c311cc1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f03c311cc1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1f03c311cc1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05ea90904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05ea909042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g205ea909042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05ea90904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05ea90904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g205ea90904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05ea90904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05ea909042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205ea909042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05ea909042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05ea909042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205ea909042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069ea7282f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069ea7282f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g2069ea7282f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069ea7282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069ea7282f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2069ea7282f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f19453b841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f19453b841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1f19453b841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d297a9c2b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d297a9c2b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d297a9c2b6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f19453b84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f19453b841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http://www.learningsparql.com/2ndeditionexamples/ex042.ttl</a:t>
            </a:r>
            <a:endParaRPr/>
          </a:p>
        </p:txBody>
      </p:sp>
      <p:sp>
        <p:nvSpPr>
          <p:cNvPr id="952" name="Google Shape;952;g1f19453b841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f19453b84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f19453b841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g1f19453b841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f19453b84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f19453b84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g1f19453b84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f19453b84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f19453b841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g1f19453b841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f19453b84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f19453b84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1f19453b84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f19453b84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f19453b841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g1f19453b841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f19453b84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f19453b841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1f19453b841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f19453b841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f19453b841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1f19453b841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f19453b841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f19453b841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g1f19453b841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f19453b841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f19453b841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1f19453b841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ca90ed1afc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ca90ed1afc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u="sng">
                <a:solidFill>
                  <a:schemeClr val="hlink"/>
                </a:solidFill>
                <a:hlinkClick r:id="rId2"/>
              </a:rPr>
              <a:t>https://www.drishtiias.com/daily-news-analysis/web-5-0</a:t>
            </a:r>
            <a:endParaRPr/>
          </a:p>
          <a:p>
            <a:pPr indent="0" lvl="0" marL="0" rtl="0" algn="l">
              <a:spcBef>
                <a:spcPts val="0"/>
              </a:spcBef>
              <a:spcAft>
                <a:spcPts val="0"/>
              </a:spcAft>
              <a:buNone/>
            </a:pPr>
            <a:r>
              <a:rPr lang="en-IN" u="sng">
                <a:solidFill>
                  <a:schemeClr val="hlink"/>
                </a:solidFill>
                <a:hlinkClick r:id="rId3"/>
              </a:rPr>
              <a:t>https://101blockchains.com/web-5-0/</a:t>
            </a:r>
            <a:endParaRPr/>
          </a:p>
          <a:p>
            <a:pPr indent="0" lvl="0" marL="0" rtl="0" algn="l">
              <a:spcBef>
                <a:spcPts val="0"/>
              </a:spcBef>
              <a:spcAft>
                <a:spcPts val="0"/>
              </a:spcAft>
              <a:buNone/>
            </a:pPr>
            <a:r>
              <a:t/>
            </a:r>
            <a:endParaRPr/>
          </a:p>
        </p:txBody>
      </p:sp>
      <p:sp>
        <p:nvSpPr>
          <p:cNvPr id="180" name="Google Shape;180;g1ca90ed1afc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f19453b84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f19453b84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g1f19453b841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f19453b841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f19453b841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g1f19453b841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05ea90904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05ea909042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https://www.oreilly.com/library/view/learning-sparql-2nd/9781449371449/ch04.html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http://learningsparql.com/</a:t>
            </a:r>
            <a:endParaRPr/>
          </a:p>
        </p:txBody>
      </p:sp>
      <p:sp>
        <p:nvSpPr>
          <p:cNvPr id="1044" name="Google Shape;1044;g205ea909042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f19453b841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f19453b841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1f19453b841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f19453b84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f19453b841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1f19453b841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587467af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587467af1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6587467af1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ca90ed1afc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ca90ed1afc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ca90ed1afc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a90ed1af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ca90ed1af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ca90ed1af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a90ed1afc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ca90ed1afc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u="sng">
                <a:solidFill>
                  <a:schemeClr val="hlink"/>
                </a:solidFill>
                <a:hlinkClick r:id="rId2"/>
              </a:rPr>
              <a:t>http://myeltcafe.com/articles/evolution-of-web-from-1-0-to-5-0/</a:t>
            </a:r>
            <a:endParaRPr/>
          </a:p>
          <a:p>
            <a:pPr indent="0" lvl="0" marL="0" rtl="0" algn="l">
              <a:spcBef>
                <a:spcPts val="0"/>
              </a:spcBef>
              <a:spcAft>
                <a:spcPts val="0"/>
              </a:spcAft>
              <a:buClr>
                <a:schemeClr val="dk1"/>
              </a:buClr>
              <a:buSzPts val="1100"/>
              <a:buFont typeface="Arial"/>
              <a:buNone/>
            </a:pPr>
            <a:r>
              <a:rPr lang="en-IN" u="sng">
                <a:solidFill>
                  <a:schemeClr val="hlink"/>
                </a:solidFill>
                <a:hlinkClick r:id="rId3"/>
              </a:rPr>
              <a:t>https://flatworldbusiness.wordpress.com/digital-evolution/</a:t>
            </a:r>
            <a:r>
              <a:rPr lang="en-IN"/>
              <a:t> </a:t>
            </a:r>
            <a:endParaRPr/>
          </a:p>
        </p:txBody>
      </p:sp>
      <p:sp>
        <p:nvSpPr>
          <p:cNvPr id="210" name="Google Shape;210;g1ca90ed1afc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0df3de86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0df3de86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10df3de863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f198653b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f198653b6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0f198653b6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ca90ed1af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1ca90ed1afc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1ca90ed1afc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dae4cfa1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dae4cfa1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https://blog.uxtweak.com/website-analytics-tools/</a:t>
            </a:r>
            <a:endParaRPr/>
          </a:p>
        </p:txBody>
      </p:sp>
      <p:sp>
        <p:nvSpPr>
          <p:cNvPr id="237" name="Google Shape;237;g2adae4cfa1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587467a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587467af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6587467af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f198653b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10f198653b6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u="sng">
                <a:solidFill>
                  <a:schemeClr val="hlink"/>
                </a:solidFill>
                <a:hlinkClick r:id="rId2"/>
              </a:rPr>
              <a:t>https://kirby5185.wordpress.com/2011/11/13/week-12-kaushik/</a:t>
            </a:r>
            <a:endParaRPr/>
          </a:p>
          <a:p>
            <a:pPr indent="0" lvl="0" marL="0" rtl="0" algn="l">
              <a:lnSpc>
                <a:spcPct val="100000"/>
              </a:lnSpc>
              <a:spcBef>
                <a:spcPts val="0"/>
              </a:spcBef>
              <a:spcAft>
                <a:spcPts val="0"/>
              </a:spcAft>
              <a:buSzPts val="1400"/>
              <a:buNone/>
            </a:pPr>
            <a:r>
              <a:rPr lang="en-IN" u="sng">
                <a:solidFill>
                  <a:schemeClr val="hlink"/>
                </a:solidFill>
                <a:hlinkClick r:id="rId3"/>
              </a:rPr>
              <a:t>http://www.ques10.com/p/39549/54-the-awesome-world-of-click-stream-analysis-me-1/</a:t>
            </a:r>
            <a:endParaRPr/>
          </a:p>
        </p:txBody>
      </p:sp>
      <p:sp>
        <p:nvSpPr>
          <p:cNvPr id="264" name="Google Shape;264;g10f198653b6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f198653b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0f198653b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f198653b6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10f198653b6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https://framethink.wordpress.com/2007/11/16/avinash-kaushiks-five-levels-of-web-analytics-20/</a:t>
            </a:r>
            <a:endParaRPr/>
          </a:p>
        </p:txBody>
      </p:sp>
      <p:sp>
        <p:nvSpPr>
          <p:cNvPr id="288" name="Google Shape;2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0df3de863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0df3de863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10df3de863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48ac21bd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48ac21bd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10f48ac21bd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f48ac21b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f48ac21bd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0f48ac21bd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f48ac21bd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f48ac21bd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0f48ac21bd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f48ac21bd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10f48ac21b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1befdcb0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1befdcb0a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d1befdcb0a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1befdcb0a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1befdcb0a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d1befdcb0a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a90ed1af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ca90ed1afc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1ca90ed1afc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c8edfe8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10c8edfe8e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u="sng">
                <a:solidFill>
                  <a:schemeClr val="hlink"/>
                </a:solidFill>
                <a:hlinkClick r:id="rId2"/>
              </a:rPr>
              <a:t>https://www.kaushik.net/avinash/how-to-choose-a-web-analytics-tool-a-radical-alternative/</a:t>
            </a:r>
            <a:r>
              <a:rPr lang="en-IN"/>
              <a:t> </a:t>
            </a:r>
            <a:endParaRPr/>
          </a:p>
          <a:p>
            <a:pPr indent="0" lvl="0" marL="0" rtl="0" algn="l">
              <a:lnSpc>
                <a:spcPct val="100000"/>
              </a:lnSpc>
              <a:spcBef>
                <a:spcPts val="0"/>
              </a:spcBef>
              <a:spcAft>
                <a:spcPts val="0"/>
              </a:spcAft>
              <a:buSzPts val="1400"/>
              <a:buNone/>
            </a:pPr>
            <a:r>
              <a:rPr lang="en-IN" u="sng">
                <a:solidFill>
                  <a:schemeClr val="hlink"/>
                </a:solidFill>
                <a:hlinkClick r:id="rId3"/>
              </a:rPr>
              <a:t>https://www.newmediacampaigns.com/blog/website-design-request-for-proposal-template-tips</a:t>
            </a:r>
            <a:r>
              <a:rPr lang="en-IN"/>
              <a:t> </a:t>
            </a:r>
            <a:endParaRPr/>
          </a:p>
        </p:txBody>
      </p:sp>
      <p:sp>
        <p:nvSpPr>
          <p:cNvPr id="364" name="Google Shape;364;g10c8edfe8e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c8edfe8e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c8edfe8e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0c8edfe8e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c8edfe8e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c8edfe8e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0c8edfe8e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c8edfe8e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c8edfe8ec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0c8edfe8ec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0bf99b6e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0bf99b6e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10bf99b6e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0bf99b6e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0bf99b6e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0bf99b6ec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u="sng">
                <a:solidFill>
                  <a:schemeClr val="hlink"/>
                </a:solidFill>
                <a:hlinkClick r:id="rId2"/>
              </a:rPr>
              <a:t>http://www.ques10.com/p/39550/55-the-optimal-strategy-for-choosing-your-web-an-1/</a:t>
            </a:r>
            <a:endParaRPr/>
          </a:p>
        </p:txBody>
      </p:sp>
      <p:sp>
        <p:nvSpPr>
          <p:cNvPr id="406" name="Google Shape;40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787c206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787c206b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c787c206b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ca90ed1af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ca90ed1afc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ca90ed1afc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u="sng">
                <a:solidFill>
                  <a:schemeClr val="hlink"/>
                </a:solidFill>
                <a:hlinkClick r:id="rId2"/>
              </a:rPr>
              <a:t>https://www.kaushik.net/avinash/rules-choosing-web-analytics-key-performance-indicators/</a:t>
            </a:r>
            <a:endParaRPr/>
          </a:p>
          <a:p>
            <a:pPr indent="0" lvl="0" marL="0" rtl="0" algn="l">
              <a:lnSpc>
                <a:spcPct val="100000"/>
              </a:lnSpc>
              <a:spcBef>
                <a:spcPts val="0"/>
              </a:spcBef>
              <a:spcAft>
                <a:spcPts val="0"/>
              </a:spcAft>
              <a:buSzPts val="1400"/>
              <a:buNone/>
            </a:pPr>
            <a:r>
              <a:t/>
            </a:r>
            <a:endParaRPr/>
          </a:p>
        </p:txBody>
      </p:sp>
      <p:sp>
        <p:nvSpPr>
          <p:cNvPr id="429" name="Google Shape;42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c6b0f39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c6b0f39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10c6b0f39f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0df3de86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0df3de86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110df3de86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c6b0f39f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c6b0f39f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0c6b0f39f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0df3de86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0df3de86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10df3de86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c6b0f39fc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c6b0f39fc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0c6b0f39fc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0df3de86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0df3de86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110df3de863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5ce0c8c0c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5ce0c8c0c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1100" u="sng">
                <a:solidFill>
                  <a:schemeClr val="hlink"/>
                </a:solidFill>
                <a:latin typeface="Arial"/>
                <a:ea typeface="Arial"/>
                <a:cs typeface="Arial"/>
                <a:sym typeface="Arial"/>
                <a:hlinkClick r:id="rId2"/>
              </a:rPr>
              <a:t>https://www.geeksforgeeks.org/data-analytics-and-its-type/</a:t>
            </a:r>
            <a:endParaRPr/>
          </a:p>
          <a:p>
            <a:pPr indent="0" lvl="0" marL="0" rtl="0" algn="l">
              <a:spcBef>
                <a:spcPts val="0"/>
              </a:spcBef>
              <a:spcAft>
                <a:spcPts val="0"/>
              </a:spcAft>
              <a:buNone/>
            </a:pPr>
            <a:r>
              <a:t/>
            </a:r>
            <a:endParaRPr/>
          </a:p>
        </p:txBody>
      </p:sp>
      <p:sp>
        <p:nvSpPr>
          <p:cNvPr id="478" name="Google Shape;478;g265ce0c8c0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5ce0c8c0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5ce0c8c0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65ce0c8c0c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5ce0c8c0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5ce0c8c0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65ce0c8c0c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a90ed1afc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ca90ed1afc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1ca90ed1afc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5ce0c8c0c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5ce0c8c0c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265ce0c8c0c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5ce0c8c0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5ce0c8c0c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265ce0c8c0c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5ce0c8c0c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5ce0c8c0c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265ce0c8c0c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5ce0c8c0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5ce0c8c0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65ce0c8c0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5ce0c8c0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5ce0c8c0c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265ce0c8c0c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5ce0c8c0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5ce0c8c0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65ce0c8c0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5ce0c8c0c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65ce0c8c0c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265ce0c8c0c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0df3de86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0df3de86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10df3de863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57daf0c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57daf0c5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57daf0c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157daf0c56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a90ed1af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a90ed1af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u="sng">
                <a:solidFill>
                  <a:schemeClr val="hlink"/>
                </a:solidFill>
                <a:hlinkClick r:id="rId2"/>
              </a:rPr>
              <a:t>https://influencermarketinghub.com/nft-domains/</a:t>
            </a:r>
            <a:r>
              <a:rPr lang="en-IN"/>
              <a:t> </a:t>
            </a:r>
            <a:endParaRPr/>
          </a:p>
          <a:p>
            <a:pPr indent="0" lvl="0" marL="0" rtl="0" algn="l">
              <a:spcBef>
                <a:spcPts val="0"/>
              </a:spcBef>
              <a:spcAft>
                <a:spcPts val="0"/>
              </a:spcAft>
              <a:buNone/>
            </a:pPr>
            <a:r>
              <a:rPr lang="en-IN" u="sng">
                <a:solidFill>
                  <a:schemeClr val="hlink"/>
                </a:solidFill>
                <a:hlinkClick r:id="rId3"/>
              </a:rPr>
              <a:t>https://www.youtube.com/watch?v=FaBxGDdJEC4</a:t>
            </a:r>
            <a:r>
              <a:rPr lang="en-IN"/>
              <a:t> </a:t>
            </a:r>
            <a:endParaRPr/>
          </a:p>
        </p:txBody>
      </p:sp>
      <p:sp>
        <p:nvSpPr>
          <p:cNvPr id="135" name="Google Shape;135;g1ca90ed1af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464d674a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464d674a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11464d674a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464d674a4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464d674a4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https://en.wikipedia.org/wiki/Semantic_Web#:~:text=Berners%2DLee%20posits%20that%20if,URL%20should%20get%20data%20back.</a:t>
            </a:r>
            <a:endParaRPr/>
          </a:p>
        </p:txBody>
      </p:sp>
      <p:sp>
        <p:nvSpPr>
          <p:cNvPr id="571" name="Google Shape;571;g11464d674a4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bb7cde0da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bb7cde0da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bb7cde0da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01804c1a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01804c1a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201804c1a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f03a69c0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03a69c0b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1f03a69c0b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464d674a4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464d674a4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https://pitt.libguides.com/metadatadiscovery/linked-data</a:t>
            </a:r>
            <a:endParaRPr/>
          </a:p>
        </p:txBody>
      </p:sp>
      <p:sp>
        <p:nvSpPr>
          <p:cNvPr id="601" name="Google Shape;601;g11464d674a4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464d674a4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464d674a4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https://uic.org/events/IMG/pdf/2_uic-digitaldays_semanticweb_dg_2019-10-02d.pdf</a:t>
            </a:r>
            <a:endParaRPr/>
          </a:p>
        </p:txBody>
      </p:sp>
      <p:sp>
        <p:nvSpPr>
          <p:cNvPr id="610" name="Google Shape;610;g11464d674a4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464d674a4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464d674a4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11464d674a4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f19453b841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f19453b841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1f19453b841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44a81db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44a81db2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1144a81db2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a90ed1afc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ca90ed1afc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ca90ed1afc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44a81db2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144a81db2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https://www.w3.org/standards/semanticweb/ontology</a:t>
            </a:r>
            <a:endParaRPr/>
          </a:p>
        </p:txBody>
      </p:sp>
      <p:sp>
        <p:nvSpPr>
          <p:cNvPr id="643" name="Google Shape;643;g1144a81db2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44a81db2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44a81db2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g1144a81db20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44a81db2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44a81db2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a:t>https://open.hpi.de/courses/semanticweb2015/items/QEiaiqA9EKGDkqUuGa4ue</a:t>
            </a:r>
            <a:endParaRPr/>
          </a:p>
          <a:p>
            <a:pPr indent="0" lvl="0" marL="0" rtl="0" algn="l">
              <a:spcBef>
                <a:spcPts val="0"/>
              </a:spcBef>
              <a:spcAft>
                <a:spcPts val="0"/>
              </a:spcAft>
              <a:buNone/>
            </a:pPr>
            <a:r>
              <a:t/>
            </a:r>
            <a:endParaRPr/>
          </a:p>
        </p:txBody>
      </p:sp>
      <p:sp>
        <p:nvSpPr>
          <p:cNvPr id="657" name="Google Shape;657;g1144a81db2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44a81db20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44a81db20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https://en.wikipedia.org/wiki/Pluto</a:t>
            </a:r>
            <a:endParaRPr/>
          </a:p>
          <a:p>
            <a:pPr indent="0" lvl="0" marL="0" rtl="0" algn="l">
              <a:spcBef>
                <a:spcPts val="0"/>
              </a:spcBef>
              <a:spcAft>
                <a:spcPts val="0"/>
              </a:spcAft>
              <a:buNone/>
            </a:pPr>
            <a:r>
              <a:rPr lang="en-IN" u="sng">
                <a:solidFill>
                  <a:schemeClr val="hlink"/>
                </a:solidFill>
                <a:hlinkClick r:id="rId2"/>
              </a:rPr>
              <a:t>https://dbpedia.org/page/Pluto</a:t>
            </a:r>
            <a:endParaRPr/>
          </a:p>
          <a:p>
            <a:pPr indent="0" lvl="0" marL="0" rtl="0" algn="l">
              <a:spcBef>
                <a:spcPts val="0"/>
              </a:spcBef>
              <a:spcAft>
                <a:spcPts val="0"/>
              </a:spcAft>
              <a:buClr>
                <a:schemeClr val="dk1"/>
              </a:buClr>
              <a:buSzPts val="1100"/>
              <a:buFont typeface="Arial"/>
              <a:buNone/>
            </a:pPr>
            <a:r>
              <a:rPr lang="en-IN"/>
              <a:t>https://dbpedia.org/resource/Pluto</a:t>
            </a:r>
            <a:endParaRPr/>
          </a:p>
        </p:txBody>
      </p:sp>
      <p:sp>
        <p:nvSpPr>
          <p:cNvPr id="666" name="Google Shape;666;g1144a81db20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44a81db2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44a81db2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1144a81db20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f03a69c0b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f03a69c0b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1f03a69c0b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144a81db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44a81db20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1144a81db20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44a81db20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44a81db20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1144a81db20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6097b3d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16097b3d5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https://www.ontotext.com/knowledgehub/fundamentals/what-are-ontologies/</a:t>
            </a:r>
            <a:endParaRPr/>
          </a:p>
        </p:txBody>
      </p:sp>
      <p:sp>
        <p:nvSpPr>
          <p:cNvPr id="706" name="Google Shape;706;g116097b3d5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6097b3d5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16097b3d52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https://www.ontotext.com/knowledgehub/fundamentals/what-are-ontologies/</a:t>
            </a:r>
            <a:endParaRPr/>
          </a:p>
        </p:txBody>
      </p:sp>
      <p:sp>
        <p:nvSpPr>
          <p:cNvPr id="713" name="Google Shape;713;g116097b3d52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ca90ed1afc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ca90ed1afc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ca90ed1afc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6097b3d5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16097b3d5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16097b3d52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6097b3d52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6097b3d52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https://dbpedia.org/sparql?default-graph-uri=http%3A%2F%2Fdbpedia.org&amp;qtxt=PREFIX+dcterms%3A+%3Chttp%3A%2F%2Fpurl.org%2Fdc%2Fterms%2F%3E%0D%0APREFIX+skos%3A+%3Chttp%3A%2F%2Fwww.w3.org%2F2004%2F02%2Fskos%2Fcore%23%3E%0D%0APREFIX+dbp%3A+%3Chttp%3A%2F%2Fdbpedia.org%2Fproperty%2F%3E%0D%0APREFIX+dbc%3A+%3Chttp%3A%2F%2Fdbpedia.org%2Fresource%2FCategory%3A%3E%0D%0A%0D%0ASELECT+distinct+%3Fs+%3Fo+%0D%0AFROM+%3Chttp%3A%2F%2Fdbpedia.org%2F%3E%0D%0AWHERE%7B%0D%0A%3Fs+dcterms%3Asubject%2Fskos%3Abroader*++dbc%3ADiscovery_and_exploration_of_the_Solar_System+%3B%0D%0A+++++dbp%3AsatelliteOf+%3Fo+.%0D%0A%7D+%0D%0A&amp;format=text%2Fhtml&amp;timeout=30000&amp;debug=on</a:t>
            </a:r>
            <a:endParaRPr/>
          </a:p>
        </p:txBody>
      </p:sp>
      <p:sp>
        <p:nvSpPr>
          <p:cNvPr id="727" name="Google Shape;727;g116097b3d52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144a81db2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144a81db20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144a81db20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5794b87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15794b87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115794b87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44a81db20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144a81db20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1144a81db20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44a81db20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44a81db20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1144a81db20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144a81db2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144a81db20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g1144a81db20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5794b878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15794b878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115794b878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44a81db2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144a81db2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1144a81db20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144a81db2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144a81db2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g1144a81db2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3"/>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7" name="Google Shape;87;p13"/>
          <p:cNvSpPr txBox="1"/>
          <p:nvPr>
            <p:ph idx="12" type="sldNum"/>
          </p:nvPr>
        </p:nvSpPr>
        <p:spPr>
          <a:xfrm>
            <a:off x="11330666" y="6251679"/>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0.png"/><Relationship Id="rId4"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www.oreilly.com/library/view/learning-sparql-2nd/9781449371449/ch04.html"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5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5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mnisend.com/blog/best-email-marketing-campaig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beaconstac.com/qr-code-generato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iterationinsights.com/article/where-to-start-with-the-4-types-of-analytic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gartner.com/en/information-technology/glossary/predictive-analytics-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influencermarketinghub.com/what-is-an-nf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ontotext.com/knowledgehub/fundamentals/what-is-a-knowledge-graph/"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676400" y="228600"/>
            <a:ext cx="8686800" cy="3124200"/>
          </a:xfrm>
          <a:prstGeom prst="rect">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t/>
            </a:r>
            <a:endParaRPr b="1" i="0" sz="5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5400"/>
              <a:buFont typeface="Arial"/>
              <a:buNone/>
            </a:pPr>
            <a:r>
              <a:rPr b="1" lang="en-IN" sz="5400">
                <a:solidFill>
                  <a:schemeClr val="lt1"/>
                </a:solidFill>
                <a:latin typeface="Calibri"/>
                <a:ea typeface="Calibri"/>
                <a:cs typeface="Calibri"/>
                <a:sym typeface="Calibri"/>
              </a:rPr>
              <a:t>Introduction to Web X.0</a:t>
            </a:r>
            <a:endParaRPr b="1" i="0" sz="5400" u="none" cap="none" strike="noStrike">
              <a:solidFill>
                <a:schemeClr val="lt1"/>
              </a:solidFill>
              <a:latin typeface="Calibri"/>
              <a:ea typeface="Calibri"/>
              <a:cs typeface="Calibri"/>
              <a:sym typeface="Calibri"/>
            </a:endParaRPr>
          </a:p>
        </p:txBody>
      </p:sp>
      <p:sp>
        <p:nvSpPr>
          <p:cNvPr id="93" name="Google Shape;93;p14"/>
          <p:cNvSpPr txBox="1"/>
          <p:nvPr/>
        </p:nvSpPr>
        <p:spPr>
          <a:xfrm>
            <a:off x="1752600" y="4114800"/>
            <a:ext cx="8686800" cy="1447800"/>
          </a:xfrm>
          <a:prstGeom prst="rect">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600"/>
              <a:buFont typeface="Arial"/>
              <a:buNone/>
            </a:pPr>
            <a:r>
              <a:rPr b="1" i="0" lang="en-IN" sz="3600" u="none" cap="none" strike="noStrike">
                <a:solidFill>
                  <a:schemeClr val="lt1"/>
                </a:solidFill>
                <a:latin typeface="Calibri"/>
                <a:ea typeface="Calibri"/>
                <a:cs typeface="Calibri"/>
                <a:sym typeface="Calibri"/>
              </a:rPr>
              <a:t>Module </a:t>
            </a:r>
            <a:r>
              <a:rPr b="1" lang="en-IN" sz="3600">
                <a:solidFill>
                  <a:schemeClr val="lt1"/>
                </a:solidFill>
                <a:latin typeface="Calibri"/>
                <a:ea typeface="Calibri"/>
                <a:cs typeface="Calibri"/>
                <a:sym typeface="Calibri"/>
              </a:rPr>
              <a:t>1</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61" name="Google Shape;161;p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2" name="Google Shape;162;p23"/>
          <p:cNvPicPr preferRelativeResize="0"/>
          <p:nvPr/>
        </p:nvPicPr>
        <p:blipFill>
          <a:blip r:embed="rId3">
            <a:alphaModFix/>
          </a:blip>
          <a:stretch>
            <a:fillRect/>
          </a:stretch>
        </p:blipFill>
        <p:spPr>
          <a:xfrm>
            <a:off x="1111226" y="-144300"/>
            <a:ext cx="9755925" cy="65913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95" name="Google Shape;795;p1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796" name="Google Shape;796;p113"/>
          <p:cNvPicPr preferRelativeResize="0"/>
          <p:nvPr/>
        </p:nvPicPr>
        <p:blipFill>
          <a:blip r:embed="rId3">
            <a:alphaModFix/>
          </a:blip>
          <a:stretch>
            <a:fillRect/>
          </a:stretch>
        </p:blipFill>
        <p:spPr>
          <a:xfrm>
            <a:off x="1852613" y="600075"/>
            <a:ext cx="8486775" cy="5657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03" name="Google Shape;803;p1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04" name="Google Shape;804;p114"/>
          <p:cNvPicPr preferRelativeResize="0"/>
          <p:nvPr/>
        </p:nvPicPr>
        <p:blipFill>
          <a:blip r:embed="rId3">
            <a:alphaModFix/>
          </a:blip>
          <a:stretch>
            <a:fillRect/>
          </a:stretch>
        </p:blipFill>
        <p:spPr>
          <a:xfrm>
            <a:off x="2028825" y="457200"/>
            <a:ext cx="8134350" cy="59436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11" name="Google Shape;811;p1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12" name="Google Shape;812;p115"/>
          <p:cNvPicPr preferRelativeResize="0"/>
          <p:nvPr/>
        </p:nvPicPr>
        <p:blipFill>
          <a:blip r:embed="rId3">
            <a:alphaModFix/>
          </a:blip>
          <a:stretch>
            <a:fillRect/>
          </a:stretch>
        </p:blipFill>
        <p:spPr>
          <a:xfrm>
            <a:off x="2009775" y="681038"/>
            <a:ext cx="8172450" cy="5495925"/>
          </a:xfrm>
          <a:prstGeom prst="rect">
            <a:avLst/>
          </a:prstGeom>
          <a:noFill/>
          <a:ln>
            <a:noFill/>
          </a:ln>
        </p:spPr>
      </p:pic>
      <p:pic>
        <p:nvPicPr>
          <p:cNvPr id="813" name="Google Shape;813;p115"/>
          <p:cNvPicPr preferRelativeResize="0"/>
          <p:nvPr/>
        </p:nvPicPr>
        <p:blipFill>
          <a:blip r:embed="rId4">
            <a:alphaModFix/>
          </a:blip>
          <a:stretch>
            <a:fillRect/>
          </a:stretch>
        </p:blipFill>
        <p:spPr>
          <a:xfrm>
            <a:off x="1714500" y="204788"/>
            <a:ext cx="8763000" cy="64484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20" name="Google Shape;820;p11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21" name="Google Shape;821;p116"/>
          <p:cNvPicPr preferRelativeResize="0"/>
          <p:nvPr/>
        </p:nvPicPr>
        <p:blipFill>
          <a:blip r:embed="rId3">
            <a:alphaModFix/>
          </a:blip>
          <a:stretch>
            <a:fillRect/>
          </a:stretch>
        </p:blipFill>
        <p:spPr>
          <a:xfrm>
            <a:off x="2305050" y="323850"/>
            <a:ext cx="7581900" cy="6210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28" name="Google Shape;828;p1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29" name="Google Shape;829;p117"/>
          <p:cNvPicPr preferRelativeResize="0"/>
          <p:nvPr/>
        </p:nvPicPr>
        <p:blipFill>
          <a:blip r:embed="rId3">
            <a:alphaModFix/>
          </a:blip>
          <a:stretch>
            <a:fillRect/>
          </a:stretch>
        </p:blipFill>
        <p:spPr>
          <a:xfrm>
            <a:off x="2076450" y="276225"/>
            <a:ext cx="8039100" cy="63055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36" name="Google Shape;836;p1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37" name="Google Shape;837;p118"/>
          <p:cNvPicPr preferRelativeResize="0"/>
          <p:nvPr/>
        </p:nvPicPr>
        <p:blipFill>
          <a:blip r:embed="rId3">
            <a:alphaModFix/>
          </a:blip>
          <a:stretch>
            <a:fillRect/>
          </a:stretch>
        </p:blipFill>
        <p:spPr>
          <a:xfrm>
            <a:off x="1814513" y="419100"/>
            <a:ext cx="8562975" cy="6019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44" name="Google Shape;844;p11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45" name="Google Shape;845;p119"/>
          <p:cNvPicPr preferRelativeResize="0"/>
          <p:nvPr/>
        </p:nvPicPr>
        <p:blipFill>
          <a:blip r:embed="rId3">
            <a:alphaModFix/>
          </a:blip>
          <a:stretch>
            <a:fillRect/>
          </a:stretch>
        </p:blipFill>
        <p:spPr>
          <a:xfrm>
            <a:off x="1905000" y="676275"/>
            <a:ext cx="8382000" cy="5505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52" name="Google Shape;852;p1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53" name="Google Shape;853;p120"/>
          <p:cNvPicPr preferRelativeResize="0"/>
          <p:nvPr/>
        </p:nvPicPr>
        <p:blipFill>
          <a:blip r:embed="rId3">
            <a:alphaModFix/>
          </a:blip>
          <a:stretch>
            <a:fillRect/>
          </a:stretch>
        </p:blipFill>
        <p:spPr>
          <a:xfrm>
            <a:off x="1981200" y="495300"/>
            <a:ext cx="8229600" cy="5867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60" name="Google Shape;860;p1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61" name="Google Shape;861;p121"/>
          <p:cNvPicPr preferRelativeResize="0"/>
          <p:nvPr/>
        </p:nvPicPr>
        <p:blipFill>
          <a:blip r:embed="rId3">
            <a:alphaModFix/>
          </a:blip>
          <a:stretch>
            <a:fillRect/>
          </a:stretch>
        </p:blipFill>
        <p:spPr>
          <a:xfrm>
            <a:off x="1662113" y="266700"/>
            <a:ext cx="8867775" cy="6324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68" name="Google Shape;868;p1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69" name="Google Shape;869;p122"/>
          <p:cNvPicPr preferRelativeResize="0"/>
          <p:nvPr/>
        </p:nvPicPr>
        <p:blipFill>
          <a:blip r:embed="rId3">
            <a:alphaModFix/>
          </a:blip>
          <a:stretch>
            <a:fillRect/>
          </a:stretch>
        </p:blipFill>
        <p:spPr>
          <a:xfrm>
            <a:off x="1876425" y="733425"/>
            <a:ext cx="8439150" cy="539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Web 4.0</a:t>
            </a:r>
            <a:endParaRPr/>
          </a:p>
        </p:txBody>
      </p:sp>
      <p:sp>
        <p:nvSpPr>
          <p:cNvPr id="169" name="Google Shape;169;p24"/>
          <p:cNvSpPr txBox="1"/>
          <p:nvPr>
            <p:ph idx="1" type="body"/>
          </p:nvPr>
        </p:nvSpPr>
        <p:spPr>
          <a:xfrm>
            <a:off x="838200" y="1891575"/>
            <a:ext cx="10515600" cy="4901400"/>
          </a:xfrm>
          <a:prstGeom prst="rect">
            <a:avLst/>
          </a:prstGeom>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SzPts val="1800"/>
              <a:buChar char="●"/>
            </a:pPr>
            <a:r>
              <a:rPr lang="en-IN"/>
              <a:t>Here is addition of more technology rather than only content</a:t>
            </a:r>
            <a:endParaRPr/>
          </a:p>
          <a:p>
            <a:pPr indent="-342900" lvl="0" marL="457200" marR="0" rtl="0" algn="l">
              <a:lnSpc>
                <a:spcPct val="90000"/>
              </a:lnSpc>
              <a:spcBef>
                <a:spcPts val="0"/>
              </a:spcBef>
              <a:spcAft>
                <a:spcPts val="0"/>
              </a:spcAft>
              <a:buSzPts val="1800"/>
              <a:buChar char="●"/>
            </a:pPr>
            <a:r>
              <a:rPr lang="en-IN"/>
              <a:t>Connect device to humans</a:t>
            </a:r>
            <a:endParaRPr/>
          </a:p>
          <a:p>
            <a:pPr indent="-406400" lvl="1" marL="914400" marR="0" rtl="0" algn="l">
              <a:lnSpc>
                <a:spcPct val="90000"/>
              </a:lnSpc>
              <a:spcBef>
                <a:spcPts val="0"/>
              </a:spcBef>
              <a:spcAft>
                <a:spcPts val="0"/>
              </a:spcAft>
              <a:buSzPts val="2800"/>
              <a:buChar char="○"/>
            </a:pPr>
            <a:r>
              <a:rPr lang="en-IN" sz="2800"/>
              <a:t>Machine Learning</a:t>
            </a:r>
            <a:endParaRPr sz="2800"/>
          </a:p>
          <a:p>
            <a:pPr indent="-406400" lvl="1" marL="914400" marR="0" rtl="0" algn="l">
              <a:lnSpc>
                <a:spcPct val="90000"/>
              </a:lnSpc>
              <a:spcBef>
                <a:spcPts val="0"/>
              </a:spcBef>
              <a:spcAft>
                <a:spcPts val="0"/>
              </a:spcAft>
              <a:buSzPts val="2800"/>
              <a:buChar char="○"/>
            </a:pPr>
            <a:r>
              <a:rPr lang="en-IN" sz="2800"/>
              <a:t>VR</a:t>
            </a:r>
            <a:endParaRPr sz="2800"/>
          </a:p>
          <a:p>
            <a:pPr indent="-406400" lvl="1" marL="914400" marR="0" rtl="0" algn="l">
              <a:lnSpc>
                <a:spcPct val="90000"/>
              </a:lnSpc>
              <a:spcBef>
                <a:spcPts val="0"/>
              </a:spcBef>
              <a:spcAft>
                <a:spcPts val="0"/>
              </a:spcAft>
              <a:buSzPts val="2800"/>
              <a:buChar char="○"/>
            </a:pPr>
            <a:r>
              <a:rPr lang="en-IN" sz="2800"/>
              <a:t>IOT/ Internet of Everything </a:t>
            </a:r>
            <a:endParaRPr sz="2800"/>
          </a:p>
          <a:p>
            <a:pPr indent="-406400" lvl="1" marL="914400" marR="0" rtl="0" algn="l">
              <a:lnSpc>
                <a:spcPct val="90000"/>
              </a:lnSpc>
              <a:spcBef>
                <a:spcPts val="0"/>
              </a:spcBef>
              <a:spcAft>
                <a:spcPts val="0"/>
              </a:spcAft>
              <a:buSzPts val="2800"/>
              <a:buChar char="○"/>
            </a:pPr>
            <a:r>
              <a:rPr lang="en-IN" sz="2800"/>
              <a:t>Artificial Intelligence</a:t>
            </a:r>
            <a:endParaRPr sz="2800"/>
          </a:p>
          <a:p>
            <a:pPr indent="-342900" lvl="0" marL="457200" marR="0" rtl="0" algn="l">
              <a:lnSpc>
                <a:spcPct val="90000"/>
              </a:lnSpc>
              <a:spcBef>
                <a:spcPts val="0"/>
              </a:spcBef>
              <a:spcAft>
                <a:spcPts val="0"/>
              </a:spcAft>
              <a:buSzPts val="1800"/>
              <a:buChar char="●"/>
            </a:pPr>
            <a:r>
              <a:rPr lang="en-IN"/>
              <a:t>Tools to make it more secure</a:t>
            </a:r>
            <a:endParaRPr/>
          </a:p>
          <a:p>
            <a:pPr indent="-342900" lvl="0" marL="457200" marR="0" rtl="0" algn="l">
              <a:lnSpc>
                <a:spcPct val="90000"/>
              </a:lnSpc>
              <a:spcBef>
                <a:spcPts val="0"/>
              </a:spcBef>
              <a:spcAft>
                <a:spcPts val="0"/>
              </a:spcAft>
              <a:buSzPts val="1800"/>
              <a:buChar char="●"/>
            </a:pPr>
            <a:r>
              <a:rPr lang="en-IN"/>
              <a:t>Intelligent</a:t>
            </a:r>
            <a:r>
              <a:rPr lang="en-IN"/>
              <a:t> Web</a:t>
            </a:r>
            <a:endParaRPr/>
          </a:p>
          <a:p>
            <a:pPr indent="-342900" lvl="0" marL="457200" marR="0" rtl="0" algn="l">
              <a:lnSpc>
                <a:spcPct val="90000"/>
              </a:lnSpc>
              <a:spcBef>
                <a:spcPts val="0"/>
              </a:spcBef>
              <a:spcAft>
                <a:spcPts val="0"/>
              </a:spcAft>
              <a:buSzPts val="1800"/>
              <a:buChar char="●"/>
            </a:pPr>
            <a:r>
              <a:rPr lang="en-IN"/>
              <a:t>Eg: facial recognition, an electronic agent will recognize users by their voice through an Internet-connected device, Personalized search, auto suggestion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76" name="Google Shape;876;p1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77" name="Google Shape;877;p123"/>
          <p:cNvPicPr preferRelativeResize="0"/>
          <p:nvPr/>
        </p:nvPicPr>
        <p:blipFill>
          <a:blip r:embed="rId3">
            <a:alphaModFix/>
          </a:blip>
          <a:stretch>
            <a:fillRect/>
          </a:stretch>
        </p:blipFill>
        <p:spPr>
          <a:xfrm>
            <a:off x="1890713" y="576263"/>
            <a:ext cx="8410575" cy="57054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84" name="Google Shape;884;p1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85" name="Google Shape;885;p124"/>
          <p:cNvPicPr preferRelativeResize="0"/>
          <p:nvPr/>
        </p:nvPicPr>
        <p:blipFill>
          <a:blip r:embed="rId3">
            <a:alphaModFix/>
          </a:blip>
          <a:stretch>
            <a:fillRect/>
          </a:stretch>
        </p:blipFill>
        <p:spPr>
          <a:xfrm>
            <a:off x="1895475" y="200025"/>
            <a:ext cx="8401050" cy="64579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92" name="Google Shape;892;p1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93" name="Google Shape;893;p125"/>
          <p:cNvPicPr preferRelativeResize="0"/>
          <p:nvPr/>
        </p:nvPicPr>
        <p:blipFill>
          <a:blip r:embed="rId3">
            <a:alphaModFix/>
          </a:blip>
          <a:stretch>
            <a:fillRect/>
          </a:stretch>
        </p:blipFill>
        <p:spPr>
          <a:xfrm>
            <a:off x="1938338" y="233363"/>
            <a:ext cx="8315325" cy="63912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Turtle Format</a:t>
            </a:r>
            <a:endParaRPr/>
          </a:p>
        </p:txBody>
      </p:sp>
      <p:sp>
        <p:nvSpPr>
          <p:cNvPr id="900" name="Google Shape;900;p1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01" name="Google Shape;901;p126"/>
          <p:cNvPicPr preferRelativeResize="0"/>
          <p:nvPr/>
        </p:nvPicPr>
        <p:blipFill>
          <a:blip r:embed="rId3">
            <a:alphaModFix/>
          </a:blip>
          <a:stretch>
            <a:fillRect/>
          </a:stretch>
        </p:blipFill>
        <p:spPr>
          <a:xfrm>
            <a:off x="1994763" y="347650"/>
            <a:ext cx="8334375" cy="61626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08" name="Google Shape;908;p1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09" name="Google Shape;909;p127"/>
          <p:cNvPicPr preferRelativeResize="0"/>
          <p:nvPr/>
        </p:nvPicPr>
        <p:blipFill>
          <a:blip r:embed="rId3">
            <a:alphaModFix/>
          </a:blip>
          <a:stretch>
            <a:fillRect/>
          </a:stretch>
        </p:blipFill>
        <p:spPr>
          <a:xfrm>
            <a:off x="2014538" y="1690688"/>
            <a:ext cx="8772525" cy="40862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16" name="Google Shape;916;p1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17" name="Google Shape;917;p128"/>
          <p:cNvPicPr preferRelativeResize="0"/>
          <p:nvPr/>
        </p:nvPicPr>
        <p:blipFill>
          <a:blip r:embed="rId3">
            <a:alphaModFix/>
          </a:blip>
          <a:stretch>
            <a:fillRect/>
          </a:stretch>
        </p:blipFill>
        <p:spPr>
          <a:xfrm>
            <a:off x="2328863" y="1395413"/>
            <a:ext cx="8143875" cy="4676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24" name="Google Shape;924;p12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25" name="Google Shape;925;p129"/>
          <p:cNvPicPr preferRelativeResize="0"/>
          <p:nvPr/>
        </p:nvPicPr>
        <p:blipFill>
          <a:blip r:embed="rId3">
            <a:alphaModFix/>
          </a:blip>
          <a:stretch>
            <a:fillRect/>
          </a:stretch>
        </p:blipFill>
        <p:spPr>
          <a:xfrm>
            <a:off x="1979350" y="1836475"/>
            <a:ext cx="8048625" cy="4448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32" name="Google Shape;932;p13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Example</a:t>
            </a:r>
            <a:endParaRPr/>
          </a:p>
          <a:p>
            <a:pPr indent="0" lvl="0" marL="0" rtl="0" algn="l">
              <a:spcBef>
                <a:spcPts val="1000"/>
              </a:spcBef>
              <a:spcAft>
                <a:spcPts val="0"/>
              </a:spcAft>
              <a:buNone/>
            </a:pPr>
            <a:r>
              <a:rPr lang="en-IN" u="sng">
                <a:solidFill>
                  <a:schemeClr val="hlink"/>
                </a:solidFill>
                <a:hlinkClick r:id="rId3"/>
              </a:rPr>
              <a:t>https://www.oreilly.com/library/view/learning-sparql-2nd/9781449371449/ch04.html</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RDFS and OWL</a:t>
            </a:r>
            <a:endParaRPr/>
          </a:p>
        </p:txBody>
      </p:sp>
      <p:sp>
        <p:nvSpPr>
          <p:cNvPr id="939" name="Google Shape;939;p13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40" name="Google Shape;940;p131"/>
          <p:cNvPicPr preferRelativeResize="0"/>
          <p:nvPr/>
        </p:nvPicPr>
        <p:blipFill>
          <a:blip r:embed="rId3">
            <a:alphaModFix/>
          </a:blip>
          <a:stretch>
            <a:fillRect/>
          </a:stretch>
        </p:blipFill>
        <p:spPr>
          <a:xfrm>
            <a:off x="2095500" y="1700213"/>
            <a:ext cx="8305800" cy="37623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47" name="Google Shape;947;p1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48" name="Google Shape;948;p132"/>
          <p:cNvPicPr preferRelativeResize="0"/>
          <p:nvPr/>
        </p:nvPicPr>
        <p:blipFill>
          <a:blip r:embed="rId3">
            <a:alphaModFix/>
          </a:blip>
          <a:stretch>
            <a:fillRect/>
          </a:stretch>
        </p:blipFill>
        <p:spPr>
          <a:xfrm>
            <a:off x="1905000" y="1290638"/>
            <a:ext cx="8382000" cy="427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76" name="Google Shape;176;p2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SzPts val="2800"/>
              <a:buChar char="•"/>
            </a:pPr>
            <a:r>
              <a:rPr lang="en-IN"/>
              <a:t>Web 4.0 also known as the </a:t>
            </a:r>
            <a:r>
              <a:rPr b="1" lang="en-IN"/>
              <a:t>Symbiotic web</a:t>
            </a:r>
            <a:r>
              <a:rPr lang="en-IN"/>
              <a:t>. </a:t>
            </a:r>
            <a:endParaRPr/>
          </a:p>
          <a:p>
            <a:pPr indent="-406400" lvl="1" marL="914400" marR="0" rtl="0" algn="l">
              <a:lnSpc>
                <a:spcPct val="90000"/>
              </a:lnSpc>
              <a:spcBef>
                <a:spcPts val="0"/>
              </a:spcBef>
              <a:spcAft>
                <a:spcPts val="0"/>
              </a:spcAft>
              <a:buSzPts val="2800"/>
              <a:buChar char="•"/>
            </a:pPr>
            <a:r>
              <a:rPr lang="en-IN"/>
              <a:t>It will aim at the interaction between humans and machines in symbiosis. Humans and machines will have a </a:t>
            </a:r>
            <a:r>
              <a:rPr b="1" lang="en-IN"/>
              <a:t>symbiotic relationship</a:t>
            </a:r>
            <a:r>
              <a:rPr lang="en-IN"/>
              <a:t>, where machines will be capable of learning from human interactions and providing insights that can assist in decision-making.</a:t>
            </a:r>
            <a:endParaRPr>
              <a:solidFill>
                <a:srgbClr val="202124"/>
              </a:solidFill>
              <a:highlight>
                <a:srgbClr val="FFFFFF"/>
              </a:highlight>
              <a:latin typeface="Arial"/>
              <a:ea typeface="Arial"/>
              <a:cs typeface="Arial"/>
              <a:sym typeface="Arial"/>
            </a:endParaRPr>
          </a:p>
          <a:p>
            <a:pPr indent="-406400" lvl="0" marL="457200" marR="0" rtl="0" algn="l">
              <a:lnSpc>
                <a:spcPct val="90000"/>
              </a:lnSpc>
              <a:spcBef>
                <a:spcPts val="0"/>
              </a:spcBef>
              <a:spcAft>
                <a:spcPts val="0"/>
              </a:spcAft>
              <a:buSzPts val="2800"/>
              <a:buChar char="•"/>
            </a:pPr>
            <a:r>
              <a:rPr lang="en-IN"/>
              <a:t>In Web 4.0 </a:t>
            </a:r>
            <a:r>
              <a:rPr lang="en-IN"/>
              <a:t>services are autonomous, proactive, self-learning, collaborative, and content-generating agents. </a:t>
            </a:r>
            <a:endParaRPr/>
          </a:p>
          <a:p>
            <a:pPr indent="-406400" lvl="0" marL="457200" marR="0" rtl="0" algn="l">
              <a:lnSpc>
                <a:spcPct val="90000"/>
              </a:lnSpc>
              <a:spcBef>
                <a:spcPts val="0"/>
              </a:spcBef>
              <a:spcAft>
                <a:spcPts val="0"/>
              </a:spcAft>
              <a:buSzPts val="2800"/>
              <a:buChar char="•"/>
            </a:pPr>
            <a:r>
              <a:rPr lang="en-IN"/>
              <a:t>Fully mature semantic and reasoning technologies, as well as AI are the foundation. </a:t>
            </a:r>
            <a:endParaRPr/>
          </a:p>
          <a:p>
            <a:pPr indent="-406400" lvl="0" marL="457200" marR="0" rtl="0" algn="l">
              <a:lnSpc>
                <a:spcPct val="90000"/>
              </a:lnSpc>
              <a:spcBef>
                <a:spcPts val="0"/>
              </a:spcBef>
              <a:spcAft>
                <a:spcPts val="0"/>
              </a:spcAft>
              <a:buSzPts val="2800"/>
              <a:buChar char="•"/>
            </a:pPr>
            <a:r>
              <a:rPr lang="en-IN"/>
              <a:t>They use and support Web databases through intelligent agents. </a:t>
            </a:r>
            <a:endParaRPr/>
          </a:p>
          <a:p>
            <a:pPr indent="-406400" lvl="0" marL="457200" marR="0" rtl="0" algn="l">
              <a:lnSpc>
                <a:spcPct val="90000"/>
              </a:lnSpc>
              <a:spcBef>
                <a:spcPts val="0"/>
              </a:spcBef>
              <a:spcAft>
                <a:spcPts val="0"/>
              </a:spcAft>
              <a:buSzPts val="2800"/>
              <a:buChar char="•"/>
            </a:pPr>
            <a:r>
              <a:rPr lang="en-IN"/>
              <a:t>Examples include services that interact with sensors and implants, natural language services, or virtual reality services.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55" name="Google Shape;955;p133"/>
          <p:cNvSpPr txBox="1"/>
          <p:nvPr>
            <p:ph idx="1" type="body"/>
          </p:nvPr>
        </p:nvSpPr>
        <p:spPr>
          <a:xfrm>
            <a:off x="685800" y="1825625"/>
            <a:ext cx="11825100" cy="4351200"/>
          </a:xfrm>
          <a:prstGeom prst="rect">
            <a:avLst/>
          </a:prstGeom>
        </p:spPr>
        <p:txBody>
          <a:bodyPr anchorCtr="0" anchor="t" bIns="45700" lIns="91425" spcFirstLastPara="1" rIns="91425" wrap="square" tIns="45700">
            <a:normAutofit fontScale="92500" lnSpcReduction="20000"/>
          </a:bodyPr>
          <a:lstStyle/>
          <a:p>
            <a:pPr indent="0" lvl="0" marL="0" rtl="0" algn="l">
              <a:spcBef>
                <a:spcPts val="1000"/>
              </a:spcBef>
              <a:spcAft>
                <a:spcPts val="0"/>
              </a:spcAft>
              <a:buNone/>
            </a:pPr>
            <a:r>
              <a:rPr lang="en-IN"/>
              <a:t>@prefix dc:   &lt;http://purl.org/dc/elements/1.1/&gt; .</a:t>
            </a:r>
            <a:endParaRPr/>
          </a:p>
          <a:p>
            <a:pPr indent="0" lvl="0" marL="0" rtl="0" algn="l">
              <a:spcBef>
                <a:spcPts val="1000"/>
              </a:spcBef>
              <a:spcAft>
                <a:spcPts val="0"/>
              </a:spcAft>
              <a:buNone/>
            </a:pPr>
            <a:r>
              <a:rPr lang="en-IN"/>
              <a:t>@prefix rdf:  &lt;http://www.w3.org/1999/02/22-rdf-syntax-ns#&gt; .</a:t>
            </a:r>
            <a:endParaRPr/>
          </a:p>
          <a:p>
            <a:pPr indent="0" lvl="0" marL="0" rtl="0" algn="l">
              <a:spcBef>
                <a:spcPts val="1000"/>
              </a:spcBef>
              <a:spcAft>
                <a:spcPts val="0"/>
              </a:spcAft>
              <a:buNone/>
            </a:pPr>
            <a:r>
              <a:rPr lang="en-IN"/>
              <a:t>@prefix rdfs: &lt;http://www.w3.org/2000/01/rdf-schema#&gt;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dc:creator</a:t>
            </a:r>
            <a:endParaRPr/>
          </a:p>
          <a:p>
            <a:pPr indent="0" lvl="0" marL="0" rtl="0" algn="l">
              <a:spcBef>
                <a:spcPts val="1000"/>
              </a:spcBef>
              <a:spcAft>
                <a:spcPts val="0"/>
              </a:spcAft>
              <a:buNone/>
            </a:pPr>
            <a:r>
              <a:rPr lang="en-IN"/>
              <a:t>      rdf:type rdf:Property ;     </a:t>
            </a:r>
            <a:endParaRPr/>
          </a:p>
          <a:p>
            <a:pPr indent="0" lvl="0" marL="0" rtl="0" algn="l">
              <a:spcBef>
                <a:spcPts val="1000"/>
              </a:spcBef>
              <a:spcAft>
                <a:spcPts val="0"/>
              </a:spcAft>
              <a:buNone/>
            </a:pPr>
            <a:r>
              <a:rPr lang="en-IN"/>
              <a:t>      # a rdf:Property ;</a:t>
            </a:r>
            <a:endParaRPr/>
          </a:p>
          <a:p>
            <a:pPr indent="0" lvl="0" marL="0" rtl="0" algn="l">
              <a:spcBef>
                <a:spcPts val="1000"/>
              </a:spcBef>
              <a:spcAft>
                <a:spcPts val="0"/>
              </a:spcAft>
              <a:buNone/>
            </a:pPr>
            <a:r>
              <a:rPr lang="en-IN"/>
              <a:t>      rdfs:comment "An entity primarily responsible for making the resource."@en-US ;</a:t>
            </a:r>
            <a:endParaRPr/>
          </a:p>
          <a:p>
            <a:pPr indent="0" lvl="0" marL="0" rtl="0" algn="l">
              <a:spcBef>
                <a:spcPts val="1000"/>
              </a:spcBef>
              <a:spcAft>
                <a:spcPts val="0"/>
              </a:spcAft>
              <a:buClr>
                <a:schemeClr val="dk1"/>
              </a:buClr>
              <a:buSzPct val="39285"/>
              <a:buFont typeface="Arial"/>
              <a:buNone/>
            </a:pPr>
            <a:r>
              <a:rPr lang="en-IN"/>
              <a:t>      rdfs:label "Creator"@en-US .</a:t>
            </a:r>
            <a:endParaRPr/>
          </a:p>
          <a:p>
            <a:pPr indent="0" lvl="0" marL="0" rtl="0" algn="l">
              <a:spcBef>
                <a:spcPts val="100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62" name="Google Shape;962;p13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63" name="Google Shape;963;p134"/>
          <p:cNvPicPr preferRelativeResize="0"/>
          <p:nvPr/>
        </p:nvPicPr>
        <p:blipFill>
          <a:blip r:embed="rId3">
            <a:alphaModFix/>
          </a:blip>
          <a:stretch>
            <a:fillRect/>
          </a:stretch>
        </p:blipFill>
        <p:spPr>
          <a:xfrm>
            <a:off x="2024063" y="1100138"/>
            <a:ext cx="8143875" cy="46577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70" name="Google Shape;970;p13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IN"/>
              <a:t>@prefix ab:   &lt;http://learningsparql.com/ns/addressbook#&gt; .</a:t>
            </a:r>
            <a:endParaRPr/>
          </a:p>
          <a:p>
            <a:pPr indent="0" lvl="0" marL="0" rtl="0" algn="l">
              <a:spcBef>
                <a:spcPts val="1000"/>
              </a:spcBef>
              <a:spcAft>
                <a:spcPts val="0"/>
              </a:spcAft>
              <a:buNone/>
            </a:pPr>
            <a:r>
              <a:rPr lang="en-IN"/>
              <a:t>@prefix rdf:  &lt;http://www.w3.org/1999/02/22-rdf-syntax-ns#&gt; .</a:t>
            </a:r>
            <a:endParaRPr/>
          </a:p>
          <a:p>
            <a:pPr indent="0" lvl="0" marL="0" rtl="0" algn="l">
              <a:spcBef>
                <a:spcPts val="1000"/>
              </a:spcBef>
              <a:spcAft>
                <a:spcPts val="0"/>
              </a:spcAft>
              <a:buNone/>
            </a:pPr>
            <a:r>
              <a:rPr lang="en-IN"/>
              <a:t>@prefix rdfs: &lt;http://www.w3.org/2000/01/rdf-schema#&gt;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ab:Musician</a:t>
            </a:r>
            <a:endParaRPr/>
          </a:p>
          <a:p>
            <a:pPr indent="0" lvl="0" marL="0" rtl="0" algn="l">
              <a:spcBef>
                <a:spcPts val="1000"/>
              </a:spcBef>
              <a:spcAft>
                <a:spcPts val="0"/>
              </a:spcAft>
              <a:buNone/>
            </a:pPr>
            <a:r>
              <a:rPr lang="en-IN"/>
              <a:t>      rdf:type rdfs:Class ;</a:t>
            </a:r>
            <a:endParaRPr/>
          </a:p>
          <a:p>
            <a:pPr indent="0" lvl="0" marL="0" rtl="0" algn="l">
              <a:spcBef>
                <a:spcPts val="1000"/>
              </a:spcBef>
              <a:spcAft>
                <a:spcPts val="0"/>
              </a:spcAft>
              <a:buNone/>
            </a:pPr>
            <a:r>
              <a:rPr lang="en-IN"/>
              <a:t>      rdfs:label "Musician" ;</a:t>
            </a:r>
            <a:endParaRPr/>
          </a:p>
          <a:p>
            <a:pPr indent="0" lvl="0" marL="0" rtl="0" algn="l">
              <a:spcBef>
                <a:spcPts val="1000"/>
              </a:spcBef>
              <a:spcAft>
                <a:spcPts val="0"/>
              </a:spcAft>
              <a:buNone/>
            </a:pPr>
            <a:r>
              <a:rPr lang="en-IN"/>
              <a:t>      rdfs:comment "Someone who plays a musical instrument"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ab:MusicalInstrument</a:t>
            </a:r>
            <a:endParaRPr/>
          </a:p>
          <a:p>
            <a:pPr indent="0" lvl="0" marL="0" rtl="0" algn="l">
              <a:spcBef>
                <a:spcPts val="1000"/>
              </a:spcBef>
              <a:spcAft>
                <a:spcPts val="0"/>
              </a:spcAft>
              <a:buNone/>
            </a:pPr>
            <a:r>
              <a:rPr lang="en-IN"/>
              <a:t>      a rdfs:Class ;</a:t>
            </a:r>
            <a:endParaRPr/>
          </a:p>
          <a:p>
            <a:pPr indent="0" lvl="0" marL="0" rtl="0" algn="l">
              <a:spcBef>
                <a:spcPts val="1000"/>
              </a:spcBef>
              <a:spcAft>
                <a:spcPts val="0"/>
              </a:spcAft>
              <a:buClr>
                <a:schemeClr val="dk1"/>
              </a:buClr>
              <a:buSzPct val="39285"/>
              <a:buFont typeface="Arial"/>
              <a:buNone/>
            </a:pPr>
            <a:r>
              <a:rPr lang="en-IN"/>
              <a:t>      rdfs:label "musical instrument" .</a:t>
            </a:r>
            <a:endParaRPr/>
          </a:p>
          <a:p>
            <a:pPr indent="0" lvl="0" marL="0" rtl="0" algn="l">
              <a:spcBef>
                <a:spcPts val="100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77" name="Google Shape;977;p1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78" name="Google Shape;978;p136"/>
          <p:cNvPicPr preferRelativeResize="0"/>
          <p:nvPr/>
        </p:nvPicPr>
        <p:blipFill>
          <a:blip r:embed="rId3">
            <a:alphaModFix/>
          </a:blip>
          <a:stretch>
            <a:fillRect/>
          </a:stretch>
        </p:blipFill>
        <p:spPr>
          <a:xfrm>
            <a:off x="2076450" y="1209675"/>
            <a:ext cx="8343900" cy="47434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85" name="Google Shape;985;p13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lang="en-IN"/>
              <a:t>@prefix ab: &lt;http://learningsparql.com/ns/addressbook#&gt;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ab:i0432 ab:firstName     "Richard" ;</a:t>
            </a:r>
            <a:endParaRPr/>
          </a:p>
          <a:p>
            <a:pPr indent="0" lvl="0" marL="0" rtl="0" algn="l">
              <a:spcBef>
                <a:spcPts val="1000"/>
              </a:spcBef>
              <a:spcAft>
                <a:spcPts val="0"/>
              </a:spcAft>
              <a:buNone/>
            </a:pPr>
            <a:r>
              <a:rPr lang="en-IN"/>
              <a:t>        ab:lastName       "Mutt" ;</a:t>
            </a:r>
            <a:endParaRPr/>
          </a:p>
          <a:p>
            <a:pPr indent="0" lvl="0" marL="0" rtl="0" algn="l">
              <a:spcBef>
                <a:spcPts val="1000"/>
              </a:spcBef>
              <a:spcAft>
                <a:spcPts val="0"/>
              </a:spcAft>
              <a:buNone/>
            </a:pPr>
            <a:r>
              <a:rPr lang="en-IN"/>
              <a:t>        ab:postalCode     "49345" ;</a:t>
            </a:r>
            <a:endParaRPr/>
          </a:p>
          <a:p>
            <a:pPr indent="0" lvl="0" marL="0" rtl="0" algn="l">
              <a:spcBef>
                <a:spcPts val="1000"/>
              </a:spcBef>
              <a:spcAft>
                <a:spcPts val="0"/>
              </a:spcAft>
              <a:buNone/>
            </a:pPr>
            <a:r>
              <a:rPr lang="en-IN"/>
              <a:t>        ab:city           "Springfield" ;</a:t>
            </a:r>
            <a:endParaRPr/>
          </a:p>
          <a:p>
            <a:pPr indent="0" lvl="0" marL="0" rtl="0" algn="l">
              <a:spcBef>
                <a:spcPts val="1000"/>
              </a:spcBef>
              <a:spcAft>
                <a:spcPts val="0"/>
              </a:spcAft>
              <a:buNone/>
            </a:pPr>
            <a:r>
              <a:rPr lang="en-IN"/>
              <a:t>        ab:homeTel        "(229) 276-5135" ;</a:t>
            </a:r>
            <a:endParaRPr/>
          </a:p>
          <a:p>
            <a:pPr indent="0" lvl="0" marL="0" rtl="0" algn="l">
              <a:spcBef>
                <a:spcPts val="1000"/>
              </a:spcBef>
              <a:spcAft>
                <a:spcPts val="0"/>
              </a:spcAft>
              <a:buNone/>
            </a:pPr>
            <a:r>
              <a:rPr lang="en-IN"/>
              <a:t>        ab:streetAddress  "32 Main St." ;</a:t>
            </a:r>
            <a:endParaRPr/>
          </a:p>
          <a:p>
            <a:pPr indent="0" lvl="0" marL="0" rtl="0" algn="l">
              <a:spcBef>
                <a:spcPts val="1000"/>
              </a:spcBef>
              <a:spcAft>
                <a:spcPts val="0"/>
              </a:spcAft>
              <a:buNone/>
            </a:pPr>
            <a:r>
              <a:rPr lang="en-IN"/>
              <a:t>        ab:region         "Connecticut" ;         </a:t>
            </a:r>
            <a:endParaRPr/>
          </a:p>
          <a:p>
            <a:pPr indent="0" lvl="0" marL="0" rtl="0" algn="l">
              <a:spcBef>
                <a:spcPts val="1000"/>
              </a:spcBef>
              <a:spcAft>
                <a:spcPts val="0"/>
              </a:spcAft>
              <a:buNone/>
            </a:pPr>
            <a:r>
              <a:rPr lang="en-IN"/>
              <a:t>        ab:email          "richard49@hotmail.com" ;</a:t>
            </a:r>
            <a:endParaRPr/>
          </a:p>
          <a:p>
            <a:pPr indent="0" lvl="0" marL="0" rtl="0" algn="l">
              <a:spcBef>
                <a:spcPts val="1000"/>
              </a:spcBef>
              <a:spcAft>
                <a:spcPts val="0"/>
              </a:spcAft>
              <a:buClr>
                <a:schemeClr val="dk1"/>
              </a:buClr>
              <a:buSzPct val="39285"/>
              <a:buFont typeface="Arial"/>
              <a:buNone/>
            </a:pPr>
            <a:r>
              <a:rPr lang="en-IN"/>
              <a:t>        ab:playsInstrument ab:vacuumCleaner .</a:t>
            </a:r>
            <a:endParaRPr/>
          </a:p>
          <a:p>
            <a:pPr indent="0" lvl="0" marL="0" rtl="0" algn="l">
              <a:spcBef>
                <a:spcPts val="100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992" name="Google Shape;992;p13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93" name="Google Shape;993;p138"/>
          <p:cNvPicPr preferRelativeResize="0"/>
          <p:nvPr/>
        </p:nvPicPr>
        <p:blipFill>
          <a:blip r:embed="rId3">
            <a:alphaModFix/>
          </a:blip>
          <a:stretch>
            <a:fillRect/>
          </a:stretch>
        </p:blipFill>
        <p:spPr>
          <a:xfrm>
            <a:off x="1738313" y="838200"/>
            <a:ext cx="9020175" cy="54864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00" name="Google Shape;1000;p13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01" name="Google Shape;1001;p139"/>
          <p:cNvPicPr preferRelativeResize="0"/>
          <p:nvPr/>
        </p:nvPicPr>
        <p:blipFill>
          <a:blip r:embed="rId3">
            <a:alphaModFix/>
          </a:blip>
          <a:stretch>
            <a:fillRect/>
          </a:stretch>
        </p:blipFill>
        <p:spPr>
          <a:xfrm>
            <a:off x="1624013" y="1538288"/>
            <a:ext cx="8943975" cy="37814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08" name="Google Shape;1008;p1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09" name="Google Shape;1009;p140"/>
          <p:cNvPicPr preferRelativeResize="0"/>
          <p:nvPr/>
        </p:nvPicPr>
        <p:blipFill>
          <a:blip r:embed="rId3">
            <a:alphaModFix/>
          </a:blip>
          <a:stretch>
            <a:fillRect/>
          </a:stretch>
        </p:blipFill>
        <p:spPr>
          <a:xfrm>
            <a:off x="1843088" y="895350"/>
            <a:ext cx="8505825" cy="50673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OWL</a:t>
            </a:r>
            <a:endParaRPr/>
          </a:p>
        </p:txBody>
      </p:sp>
      <p:sp>
        <p:nvSpPr>
          <p:cNvPr id="1016" name="Google Shape;1016;p1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17" name="Google Shape;1017;p141"/>
          <p:cNvPicPr preferRelativeResize="0"/>
          <p:nvPr/>
        </p:nvPicPr>
        <p:blipFill>
          <a:blip r:embed="rId3">
            <a:alphaModFix/>
          </a:blip>
          <a:stretch>
            <a:fillRect/>
          </a:stretch>
        </p:blipFill>
        <p:spPr>
          <a:xfrm>
            <a:off x="2090738" y="1633538"/>
            <a:ext cx="8315325" cy="51149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24" name="Google Shape;1024;p1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25" name="Google Shape;1025;p142"/>
          <p:cNvPicPr preferRelativeResize="0"/>
          <p:nvPr/>
        </p:nvPicPr>
        <p:blipFill>
          <a:blip r:embed="rId3">
            <a:alphaModFix/>
          </a:blip>
          <a:stretch>
            <a:fillRect/>
          </a:stretch>
        </p:blipFill>
        <p:spPr>
          <a:xfrm>
            <a:off x="1943100" y="842963"/>
            <a:ext cx="8305800" cy="517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Web 5.0</a:t>
            </a:r>
            <a:endParaRPr/>
          </a:p>
        </p:txBody>
      </p:sp>
      <p:sp>
        <p:nvSpPr>
          <p:cNvPr id="183" name="Google Shape;183;p2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SzPts val="2800"/>
              <a:buChar char="•"/>
            </a:pPr>
            <a:r>
              <a:rPr lang="en-IN"/>
              <a:t>focus on empowering users to</a:t>
            </a:r>
            <a:r>
              <a:rPr b="1" lang="en-IN"/>
              <a:t> reclaim control and ownership </a:t>
            </a:r>
            <a:r>
              <a:rPr lang="en-IN"/>
              <a:t>of their data</a:t>
            </a:r>
            <a:endParaRPr>
              <a:solidFill>
                <a:srgbClr val="19232D"/>
              </a:solidFill>
              <a:highlight>
                <a:srgbClr val="FFFFFF"/>
              </a:highlight>
              <a:latin typeface="Open Sans"/>
              <a:ea typeface="Open Sans"/>
              <a:cs typeface="Open Sans"/>
              <a:sym typeface="Open Sans"/>
            </a:endParaRPr>
          </a:p>
          <a:p>
            <a:pPr indent="-406400" lvl="0" marL="457200" marR="0" rtl="0" algn="l">
              <a:lnSpc>
                <a:spcPct val="90000"/>
              </a:lnSpc>
              <a:spcBef>
                <a:spcPts val="0"/>
              </a:spcBef>
              <a:spcAft>
                <a:spcPts val="0"/>
              </a:spcAft>
              <a:buSzPts val="2800"/>
              <a:buChar char="•"/>
            </a:pPr>
            <a:r>
              <a:rPr lang="en-IN"/>
              <a:t>Former Twitter CEO Jack Dorsey recently announced his vision for a </a:t>
            </a:r>
            <a:r>
              <a:rPr b="1" lang="en-IN"/>
              <a:t>new decentralized web </a:t>
            </a:r>
            <a:r>
              <a:rPr lang="en-IN"/>
              <a:t>platform that is being called Web 5.0 and is being built with an aim to return “</a:t>
            </a:r>
            <a:r>
              <a:rPr b="1" lang="en-IN"/>
              <a:t>ownership of data and identity</a:t>
            </a:r>
            <a:r>
              <a:rPr lang="en-IN"/>
              <a:t>” to individuals.</a:t>
            </a:r>
            <a:endParaRPr/>
          </a:p>
          <a:p>
            <a:pPr indent="-342900" lvl="1" marL="914400" marR="0" rtl="0" algn="l">
              <a:lnSpc>
                <a:spcPct val="90000"/>
              </a:lnSpc>
              <a:spcBef>
                <a:spcPts val="0"/>
              </a:spcBef>
              <a:spcAft>
                <a:spcPts val="0"/>
              </a:spcAft>
              <a:buSzPts val="1800"/>
              <a:buChar char="•"/>
            </a:pPr>
            <a:r>
              <a:rPr lang="en-IN" sz="2800"/>
              <a:t>The </a:t>
            </a:r>
            <a:r>
              <a:rPr b="1" lang="en-IN" sz="2800"/>
              <a:t>Block Head (TBH)</a:t>
            </a:r>
            <a:r>
              <a:rPr lang="en-IN" sz="2800"/>
              <a:t>. Web 5.0 is aimed at “building an extra decentralized web that puts one in control of ones’s data and identity”.</a:t>
            </a:r>
            <a:endParaRPr sz="2800"/>
          </a:p>
          <a:p>
            <a:pPr indent="-406400" lvl="1" marL="914400" marR="0" rtl="0" algn="l">
              <a:lnSpc>
                <a:spcPct val="90000"/>
              </a:lnSpc>
              <a:spcBef>
                <a:spcPts val="0"/>
              </a:spcBef>
              <a:spcAft>
                <a:spcPts val="0"/>
              </a:spcAft>
              <a:buSzPts val="2800"/>
              <a:buChar char="•"/>
            </a:pPr>
            <a:r>
              <a:t/>
            </a:r>
            <a:endParaRPr sz="2800"/>
          </a:p>
          <a:p>
            <a:pPr indent="0" lvl="0" marL="457200" marR="0" rtl="0" algn="l">
              <a:lnSpc>
                <a:spcPct val="90000"/>
              </a:lnSpc>
              <a:spcBef>
                <a:spcPts val="1000"/>
              </a:spcBef>
              <a:spcAft>
                <a:spcPts val="0"/>
              </a:spcAft>
              <a:buNone/>
            </a:pPr>
            <a:r>
              <a:t/>
            </a:r>
            <a:endParaRPr/>
          </a:p>
          <a:p>
            <a:pPr indent="0" lvl="0" marL="457200" marR="0" rtl="0" algn="l">
              <a:lnSpc>
                <a:spcPct val="90000"/>
              </a:lnSpc>
              <a:spcBef>
                <a:spcPts val="1000"/>
              </a:spcBef>
              <a:spcAft>
                <a:spcPts val="0"/>
              </a:spcAft>
              <a:buNone/>
            </a:pPr>
            <a:r>
              <a:t/>
            </a:r>
            <a:endParaRPr>
              <a:solidFill>
                <a:srgbClr val="222222"/>
              </a:solidFill>
              <a:highlight>
                <a:srgbClr val="FFFFFF"/>
              </a:highlight>
              <a:latin typeface="Lora"/>
              <a:ea typeface="Lora"/>
              <a:cs typeface="Lora"/>
              <a:sym typeface="Lora"/>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32" name="Google Shape;1032;p14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33" name="Google Shape;1033;p143"/>
          <p:cNvPicPr preferRelativeResize="0"/>
          <p:nvPr/>
        </p:nvPicPr>
        <p:blipFill>
          <a:blip r:embed="rId3">
            <a:alphaModFix/>
          </a:blip>
          <a:stretch>
            <a:fillRect/>
          </a:stretch>
        </p:blipFill>
        <p:spPr>
          <a:xfrm>
            <a:off x="2176463" y="871538"/>
            <a:ext cx="7839075" cy="51149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4"/>
          <p:cNvSpPr txBox="1"/>
          <p:nvPr>
            <p:ph idx="1" type="body"/>
          </p:nvPr>
        </p:nvSpPr>
        <p:spPr>
          <a:xfrm>
            <a:off x="838200" y="987425"/>
            <a:ext cx="5323200" cy="4351200"/>
          </a:xfrm>
          <a:prstGeom prst="rect">
            <a:avLst/>
          </a:prstGeom>
        </p:spPr>
        <p:txBody>
          <a:bodyPr anchorCtr="0" anchor="t" bIns="45700" lIns="91425" spcFirstLastPara="1" rIns="91425" wrap="square" tIns="45700">
            <a:normAutofit fontScale="55000" lnSpcReduction="20000"/>
          </a:bodyPr>
          <a:lstStyle/>
          <a:p>
            <a:pPr indent="0" lvl="0" marL="0" rtl="0" algn="l">
              <a:spcBef>
                <a:spcPts val="1000"/>
              </a:spcBef>
              <a:spcAft>
                <a:spcPts val="0"/>
              </a:spcAft>
              <a:buNone/>
            </a:pPr>
            <a:r>
              <a:rPr lang="en-IN"/>
              <a:t>@prefix ab:   &lt;http://learningsparql.com/ns/addressbook#&gt; .</a:t>
            </a:r>
            <a:endParaRPr/>
          </a:p>
          <a:p>
            <a:pPr indent="0" lvl="0" marL="0" rtl="0" algn="l">
              <a:spcBef>
                <a:spcPts val="1000"/>
              </a:spcBef>
              <a:spcAft>
                <a:spcPts val="0"/>
              </a:spcAft>
              <a:buNone/>
            </a:pPr>
            <a:r>
              <a:rPr lang="en-IN"/>
              <a:t>@prefix rdf:  &lt;http://www.w3.org/1999/02/22-rdf-syntax-ns#&gt; .</a:t>
            </a:r>
            <a:endParaRPr/>
          </a:p>
          <a:p>
            <a:pPr indent="0" lvl="0" marL="0" rtl="0" algn="l">
              <a:spcBef>
                <a:spcPts val="1000"/>
              </a:spcBef>
              <a:spcAft>
                <a:spcPts val="0"/>
              </a:spcAft>
              <a:buNone/>
            </a:pPr>
            <a:r>
              <a:rPr lang="en-IN"/>
              <a:t>@prefix rdfs: &lt;http://www.w3.org/2000/01/rdf-schema#&gt; .</a:t>
            </a:r>
            <a:endParaRPr/>
          </a:p>
          <a:p>
            <a:pPr indent="0" lvl="0" marL="0" rtl="0" algn="l">
              <a:spcBef>
                <a:spcPts val="1000"/>
              </a:spcBef>
              <a:spcAft>
                <a:spcPts val="0"/>
              </a:spcAft>
              <a:buNone/>
            </a:pPr>
            <a:r>
              <a:rPr lang="en-IN"/>
              <a:t>@prefix owl:  &lt;http://www.w3.org/2002/07/owl#&gt;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ab:i0432  </a:t>
            </a:r>
            <a:endParaRPr/>
          </a:p>
          <a:p>
            <a:pPr indent="0" lvl="0" marL="0" rtl="0" algn="l">
              <a:spcBef>
                <a:spcPts val="1000"/>
              </a:spcBef>
              <a:spcAft>
                <a:spcPts val="0"/>
              </a:spcAft>
              <a:buNone/>
            </a:pPr>
            <a:r>
              <a:rPr lang="en-IN"/>
              <a:t>   ab:firstName "Richard" ;</a:t>
            </a:r>
            <a:endParaRPr/>
          </a:p>
          <a:p>
            <a:pPr indent="0" lvl="0" marL="0" rtl="0" algn="l">
              <a:spcBef>
                <a:spcPts val="1000"/>
              </a:spcBef>
              <a:spcAft>
                <a:spcPts val="0"/>
              </a:spcAft>
              <a:buNone/>
            </a:pPr>
            <a:r>
              <a:rPr lang="en-IN"/>
              <a:t>   ab:lastName  "Mutt" ;</a:t>
            </a:r>
            <a:endParaRPr/>
          </a:p>
          <a:p>
            <a:pPr indent="0" lvl="0" marL="0" rtl="0" algn="l">
              <a:spcBef>
                <a:spcPts val="1000"/>
              </a:spcBef>
              <a:spcAft>
                <a:spcPts val="0"/>
              </a:spcAft>
              <a:buNone/>
            </a:pPr>
            <a:r>
              <a:rPr lang="en-IN"/>
              <a:t>   ab:spouse    ab:i9771 .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ab:i8301  </a:t>
            </a:r>
            <a:endParaRPr/>
          </a:p>
          <a:p>
            <a:pPr indent="0" lvl="0" marL="0" rtl="0" algn="l">
              <a:spcBef>
                <a:spcPts val="1000"/>
              </a:spcBef>
              <a:spcAft>
                <a:spcPts val="0"/>
              </a:spcAft>
              <a:buNone/>
            </a:pPr>
            <a:r>
              <a:rPr lang="en-IN"/>
              <a:t>   ab:firstName "Craig" ;</a:t>
            </a:r>
            <a:endParaRPr/>
          </a:p>
          <a:p>
            <a:pPr indent="0" lvl="0" marL="0" rtl="0" algn="l">
              <a:spcBef>
                <a:spcPts val="1000"/>
              </a:spcBef>
              <a:spcAft>
                <a:spcPts val="0"/>
              </a:spcAft>
              <a:buNone/>
            </a:pPr>
            <a:r>
              <a:rPr lang="en-IN"/>
              <a:t>   ab:lastName  "Ellis" ;</a:t>
            </a:r>
            <a:endParaRPr/>
          </a:p>
          <a:p>
            <a:pPr indent="0" lvl="0" marL="0" rtl="0" algn="l">
              <a:spcBef>
                <a:spcPts val="1000"/>
              </a:spcBef>
              <a:spcAft>
                <a:spcPts val="0"/>
              </a:spcAft>
              <a:buNone/>
            </a:pPr>
            <a:r>
              <a:rPr lang="en-IN"/>
              <a:t>   ab:patient   ab:i9771 . </a:t>
            </a:r>
            <a:endParaRPr/>
          </a:p>
          <a:p>
            <a:pPr indent="0" lvl="0" marL="0" rtl="0" algn="l">
              <a:spcBef>
                <a:spcPts val="1000"/>
              </a:spcBef>
              <a:spcAft>
                <a:spcPts val="0"/>
              </a:spcAft>
              <a:buNone/>
            </a:pPr>
            <a:r>
              <a:t/>
            </a:r>
            <a:endParaRPr/>
          </a:p>
        </p:txBody>
      </p:sp>
      <p:sp>
        <p:nvSpPr>
          <p:cNvPr id="1040" name="Google Shape;1040;p144"/>
          <p:cNvSpPr txBox="1"/>
          <p:nvPr>
            <p:ph idx="1" type="body"/>
          </p:nvPr>
        </p:nvSpPr>
        <p:spPr>
          <a:xfrm>
            <a:off x="6833950" y="1292225"/>
            <a:ext cx="5539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sz="1500"/>
              <a:t>ab:i9771</a:t>
            </a:r>
            <a:endParaRPr sz="1500"/>
          </a:p>
          <a:p>
            <a:pPr indent="0" lvl="0" marL="0" rtl="0" algn="l">
              <a:spcBef>
                <a:spcPts val="1000"/>
              </a:spcBef>
              <a:spcAft>
                <a:spcPts val="0"/>
              </a:spcAft>
              <a:buNone/>
            </a:pPr>
            <a:r>
              <a:rPr lang="en-IN" sz="1500"/>
              <a:t>   ab:firstName "Cindy" ; </a:t>
            </a:r>
            <a:endParaRPr sz="1500"/>
          </a:p>
          <a:p>
            <a:pPr indent="0" lvl="0" marL="0" rtl="0" algn="l">
              <a:spcBef>
                <a:spcPts val="1000"/>
              </a:spcBef>
              <a:spcAft>
                <a:spcPts val="0"/>
              </a:spcAft>
              <a:buNone/>
            </a:pPr>
            <a:r>
              <a:rPr lang="en-IN" sz="1500"/>
              <a:t>   ab:lastName  "Marshall" .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rPr lang="en-IN" sz="1500"/>
              <a:t>ab:spouse</a:t>
            </a:r>
            <a:endParaRPr sz="1500"/>
          </a:p>
          <a:p>
            <a:pPr indent="0" lvl="0" marL="0" rtl="0" algn="l">
              <a:spcBef>
                <a:spcPts val="1000"/>
              </a:spcBef>
              <a:spcAft>
                <a:spcPts val="0"/>
              </a:spcAft>
              <a:buNone/>
            </a:pPr>
            <a:r>
              <a:rPr lang="en-IN" sz="1500"/>
              <a:t>   rdf:type owl:SymmetricProperty ; </a:t>
            </a:r>
            <a:endParaRPr sz="1500"/>
          </a:p>
          <a:p>
            <a:pPr indent="0" lvl="0" marL="0" rtl="0" algn="l">
              <a:spcBef>
                <a:spcPts val="1000"/>
              </a:spcBef>
              <a:spcAft>
                <a:spcPts val="0"/>
              </a:spcAft>
              <a:buNone/>
            </a:pPr>
            <a:r>
              <a:rPr lang="en-IN" sz="1500"/>
              <a:t>   rdfs:comment "Identifies someone's spouse"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rPr lang="en-IN" sz="1500"/>
              <a:t>ab:patient </a:t>
            </a:r>
            <a:endParaRPr sz="1500"/>
          </a:p>
          <a:p>
            <a:pPr indent="0" lvl="0" marL="0" rtl="0" algn="l">
              <a:spcBef>
                <a:spcPts val="1000"/>
              </a:spcBef>
              <a:spcAft>
                <a:spcPts val="0"/>
              </a:spcAft>
              <a:buNone/>
            </a:pPr>
            <a:r>
              <a:rPr lang="en-IN" sz="1500"/>
              <a:t>   rdf:type rdf:Property ;</a:t>
            </a:r>
            <a:endParaRPr sz="1500"/>
          </a:p>
          <a:p>
            <a:pPr indent="0" lvl="0" marL="0" rtl="0" algn="l">
              <a:spcBef>
                <a:spcPts val="1000"/>
              </a:spcBef>
              <a:spcAft>
                <a:spcPts val="0"/>
              </a:spcAft>
              <a:buNone/>
            </a:pPr>
            <a:r>
              <a:rPr lang="en-IN" sz="1500"/>
              <a:t>   rdfs:comment "Identifies a doctor's patient" .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rPr lang="en-IN" sz="1500"/>
              <a:t>ab:doctor </a:t>
            </a:r>
            <a:endParaRPr sz="1500"/>
          </a:p>
          <a:p>
            <a:pPr indent="0" lvl="0" marL="0" rtl="0" algn="l">
              <a:spcBef>
                <a:spcPts val="1000"/>
              </a:spcBef>
              <a:spcAft>
                <a:spcPts val="0"/>
              </a:spcAft>
              <a:buNone/>
            </a:pPr>
            <a:r>
              <a:rPr lang="en-IN" sz="1500"/>
              <a:t>   rdf:type rdf:Property ;</a:t>
            </a:r>
            <a:endParaRPr sz="1500"/>
          </a:p>
          <a:p>
            <a:pPr indent="0" lvl="0" marL="0" rtl="0" algn="l">
              <a:spcBef>
                <a:spcPts val="1000"/>
              </a:spcBef>
              <a:spcAft>
                <a:spcPts val="0"/>
              </a:spcAft>
              <a:buNone/>
            </a:pPr>
            <a:r>
              <a:rPr lang="en-IN" sz="1500"/>
              <a:t>   rdfs:comment "Identifies a doctor treating the named resource" ;</a:t>
            </a:r>
            <a:endParaRPr sz="1500"/>
          </a:p>
          <a:p>
            <a:pPr indent="0" lvl="0" marL="0" rtl="0" algn="l">
              <a:spcBef>
                <a:spcPts val="1000"/>
              </a:spcBef>
              <a:spcAft>
                <a:spcPts val="0"/>
              </a:spcAft>
              <a:buNone/>
            </a:pPr>
            <a:r>
              <a:rPr lang="en-IN" sz="1500"/>
              <a:t>   owl:inverseOf ab:patient .</a:t>
            </a:r>
            <a:endParaRPr sz="15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47" name="Google Shape;1047;p1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Download Protege</a:t>
            </a:r>
            <a:endParaRPr/>
          </a:p>
          <a:p>
            <a:pPr indent="0" lvl="0" marL="0" rtl="0" algn="l">
              <a:spcBef>
                <a:spcPts val="1000"/>
              </a:spcBef>
              <a:spcAft>
                <a:spcPts val="0"/>
              </a:spcAft>
              <a:buNone/>
            </a:pPr>
            <a:r>
              <a:rPr lang="en-IN"/>
              <a:t>https://protege.stanford.edu/products.php#desktop-protege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54" name="Google Shape;1054;p14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055" name="Google Shape;1055;p146"/>
          <p:cNvPicPr preferRelativeResize="0"/>
          <p:nvPr/>
        </p:nvPicPr>
        <p:blipFill>
          <a:blip r:embed="rId3">
            <a:alphaModFix/>
          </a:blip>
          <a:stretch>
            <a:fillRect/>
          </a:stretch>
        </p:blipFill>
        <p:spPr>
          <a:xfrm>
            <a:off x="1876425" y="1004888"/>
            <a:ext cx="8439150" cy="48482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References</a:t>
            </a:r>
            <a:endParaRPr/>
          </a:p>
        </p:txBody>
      </p:sp>
      <p:sp>
        <p:nvSpPr>
          <p:cNvPr id="1062" name="Google Shape;1062;p14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90" name="Google Shape;190;p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406400" lvl="0" marL="457200" rtl="0" algn="l">
              <a:spcBef>
                <a:spcPts val="1000"/>
              </a:spcBef>
              <a:spcAft>
                <a:spcPts val="0"/>
              </a:spcAft>
              <a:buSzPts val="2800"/>
              <a:buChar char="•"/>
            </a:pPr>
            <a:r>
              <a:rPr lang="en-IN"/>
              <a:t>linked, emotive and symbolic web that communicates with humans.</a:t>
            </a:r>
            <a:endParaRPr/>
          </a:p>
          <a:p>
            <a:pPr indent="-406400" lvl="1" marL="914400" rtl="0" algn="l">
              <a:spcBef>
                <a:spcPts val="0"/>
              </a:spcBef>
              <a:spcAft>
                <a:spcPts val="0"/>
              </a:spcAft>
              <a:buSzPts val="2800"/>
              <a:buChar char="•"/>
            </a:pPr>
            <a:r>
              <a:rPr lang="en-IN" sz="2800"/>
              <a:t>It is based on emotional association with humans,  paving the way for more personalized experience, which will attract more people ever.</a:t>
            </a:r>
            <a:endParaRPr sz="2800"/>
          </a:p>
          <a:p>
            <a:pPr indent="-406400" lvl="1" marL="914400" rtl="0" algn="l">
              <a:spcBef>
                <a:spcPts val="0"/>
              </a:spcBef>
              <a:spcAft>
                <a:spcPts val="0"/>
              </a:spcAft>
              <a:buSzPts val="2800"/>
              <a:buChar char="•"/>
            </a:pPr>
            <a:r>
              <a:rPr lang="en-IN" sz="2800"/>
              <a:t>Eg: a personal assistant</a:t>
            </a:r>
            <a:endParaRPr sz="2800"/>
          </a:p>
          <a:p>
            <a:pPr indent="-406400" lvl="0" marL="457200" rtl="0" algn="l">
              <a:spcBef>
                <a:spcPts val="0"/>
              </a:spcBef>
              <a:spcAft>
                <a:spcPts val="0"/>
              </a:spcAft>
              <a:buSzPts val="2800"/>
              <a:buChar char="•"/>
            </a:pPr>
            <a:r>
              <a:rPr lang="en-IN"/>
              <a:t>think of possibilities with web 5.0 examples</a:t>
            </a:r>
            <a:endParaRPr/>
          </a:p>
          <a:p>
            <a:pPr indent="-406400" lvl="1" marL="914400" rtl="0" algn="l">
              <a:spcBef>
                <a:spcPts val="0"/>
              </a:spcBef>
              <a:spcAft>
                <a:spcPts val="0"/>
              </a:spcAft>
              <a:buSzPts val="2800"/>
              <a:buChar char="•"/>
            </a:pPr>
            <a:r>
              <a:rPr lang="en-IN" sz="2800"/>
              <a:t>such as a website that can map the emotions of a person. </a:t>
            </a:r>
            <a:endParaRPr sz="2800"/>
          </a:p>
          <a:p>
            <a:pPr indent="-406400" lvl="1" marL="914400" rtl="0" algn="l">
              <a:spcBef>
                <a:spcPts val="0"/>
              </a:spcBef>
              <a:spcAft>
                <a:spcPts val="0"/>
              </a:spcAft>
              <a:buSzPts val="2800"/>
              <a:buChar char="•"/>
            </a:pPr>
            <a:r>
              <a:rPr lang="en-IN" sz="2800"/>
              <a:t>The website can use facial recognition as a tool for mapping the person’s emotions when the user wears a headphone. </a:t>
            </a:r>
            <a:endParaRPr sz="2800"/>
          </a:p>
          <a:p>
            <a:pPr indent="-406400" lvl="1" marL="914400" rtl="0" algn="l">
              <a:spcBef>
                <a:spcPts val="0"/>
              </a:spcBef>
              <a:spcAft>
                <a:spcPts val="0"/>
              </a:spcAft>
              <a:buSzPts val="2800"/>
              <a:buChar char="•"/>
            </a:pPr>
            <a:r>
              <a:rPr lang="en-IN" sz="2800"/>
              <a:t>Users can interact with the website, and the website would respond accordingly based on emotions of the person.</a:t>
            </a:r>
            <a:endParaRPr sz="2800"/>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97" name="Google Shape;197;p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2057400" y="681038"/>
            <a:ext cx="8077200" cy="549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5" name="Google Shape;205;p2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6" name="Google Shape;206;p29"/>
          <p:cNvPicPr preferRelativeResize="0"/>
          <p:nvPr/>
        </p:nvPicPr>
        <p:blipFill>
          <a:blip r:embed="rId3">
            <a:alphaModFix/>
          </a:blip>
          <a:stretch>
            <a:fillRect/>
          </a:stretch>
        </p:blipFill>
        <p:spPr>
          <a:xfrm>
            <a:off x="2871224" y="0"/>
            <a:ext cx="6506050" cy="691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13" name="Google Shape;213;p30"/>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4" name="Google Shape;214;p30"/>
          <p:cNvPicPr preferRelativeResize="0"/>
          <p:nvPr/>
        </p:nvPicPr>
        <p:blipFill>
          <a:blip r:embed="rId3">
            <a:alphaModFix/>
          </a:blip>
          <a:stretch>
            <a:fillRect/>
          </a:stretch>
        </p:blipFill>
        <p:spPr>
          <a:xfrm>
            <a:off x="297201" y="0"/>
            <a:ext cx="1159763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67125" y="29472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b="1" lang="en-IN" sz="3600"/>
              <a:t>Web Analytics 2.0:</a:t>
            </a:r>
            <a:endParaRPr b="1" sz="5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Why analysis?</a:t>
            </a:r>
            <a:endParaRPr/>
          </a:p>
          <a:p>
            <a:pPr indent="-342900" lvl="1" marL="914400" rtl="0" algn="l">
              <a:spcBef>
                <a:spcPts val="0"/>
              </a:spcBef>
              <a:spcAft>
                <a:spcPts val="0"/>
              </a:spcAft>
              <a:buSzPts val="1800"/>
              <a:buChar char="•"/>
            </a:pPr>
            <a:r>
              <a:rPr lang="en-IN"/>
              <a:t>examination of the different parts or details of something</a:t>
            </a:r>
            <a:endParaRPr/>
          </a:p>
          <a:p>
            <a:pPr indent="-342900" lvl="1" marL="914400" rtl="0" algn="l">
              <a:spcBef>
                <a:spcPts val="0"/>
              </a:spcBef>
              <a:spcAft>
                <a:spcPts val="0"/>
              </a:spcAft>
              <a:buSzPts val="1800"/>
              <a:buChar char="•"/>
            </a:pPr>
            <a:r>
              <a:rPr lang="en-IN"/>
              <a:t>Break down and study for better understanding</a:t>
            </a:r>
            <a:endParaRPr/>
          </a:p>
          <a:p>
            <a:pPr indent="-342900" lvl="0" marL="457200" rtl="0" algn="l">
              <a:spcBef>
                <a:spcPts val="0"/>
              </a:spcBef>
              <a:spcAft>
                <a:spcPts val="0"/>
              </a:spcAft>
              <a:buSzPts val="1800"/>
              <a:buChar char="•"/>
            </a:pPr>
            <a:r>
              <a:rPr lang="en-IN"/>
              <a:t>What is Analytics?</a:t>
            </a:r>
            <a:endParaRPr/>
          </a:p>
          <a:p>
            <a:pPr indent="-342900" lvl="1" marL="914400" rtl="0" algn="l">
              <a:spcBef>
                <a:spcPts val="0"/>
              </a:spcBef>
              <a:spcAft>
                <a:spcPts val="0"/>
              </a:spcAft>
              <a:buSzPts val="1800"/>
              <a:buChar char="•"/>
            </a:pPr>
            <a:r>
              <a:rPr lang="en-IN"/>
              <a:t>Systematic computational analysis or Science of  Analysis</a:t>
            </a:r>
            <a:endParaRPr/>
          </a:p>
          <a:p>
            <a:pPr indent="-342900" lvl="0" marL="457200" rtl="0" algn="l">
              <a:spcBef>
                <a:spcPts val="0"/>
              </a:spcBef>
              <a:spcAft>
                <a:spcPts val="0"/>
              </a:spcAft>
              <a:buSzPts val="1800"/>
              <a:buChar char="•"/>
            </a:pPr>
            <a:r>
              <a:rPr lang="en-IN"/>
              <a:t>Why Web Analysis?</a:t>
            </a:r>
            <a:endParaRPr/>
          </a:p>
        </p:txBody>
      </p:sp>
      <p:sp>
        <p:nvSpPr>
          <p:cNvPr id="227" name="Google Shape;227;p32"/>
          <p:cNvSpPr txBox="1"/>
          <p:nvPr>
            <p:ph type="title"/>
          </p:nvPr>
        </p:nvSpPr>
        <p:spPr>
          <a:xfrm>
            <a:off x="838200" y="344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Web Analytics</a:t>
            </a:r>
            <a:endParaRPr/>
          </a:p>
        </p:txBody>
      </p:sp>
      <p:pic>
        <p:nvPicPr>
          <p:cNvPr id="228" name="Google Shape;228;p32"/>
          <p:cNvPicPr preferRelativeResize="0"/>
          <p:nvPr/>
        </p:nvPicPr>
        <p:blipFill>
          <a:blip r:embed="rId3">
            <a:alphaModFix/>
          </a:blip>
          <a:stretch>
            <a:fillRect/>
          </a:stretch>
        </p:blipFill>
        <p:spPr>
          <a:xfrm>
            <a:off x="3204500" y="3981050"/>
            <a:ext cx="6019151" cy="287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831850" y="1709738"/>
            <a:ext cx="10515600" cy="28527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IN"/>
              <a:t>Evolution of Web X.0</a:t>
            </a:r>
            <a:endParaRPr b="1"/>
          </a:p>
          <a:p>
            <a:pPr indent="0" lvl="0" marL="0" rtl="0" algn="l">
              <a:spcBef>
                <a:spcPts val="0"/>
              </a:spcBef>
              <a:spcAft>
                <a:spcPts val="0"/>
              </a:spcAft>
              <a:buNone/>
            </a:pPr>
            <a:r>
              <a:t/>
            </a:r>
            <a:endParaRPr/>
          </a:p>
        </p:txBody>
      </p:sp>
      <p:sp>
        <p:nvSpPr>
          <p:cNvPr id="100" name="Google Shape;100;p15"/>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IN"/>
              <a:t>Web analytics allow an organization to</a:t>
            </a:r>
            <a:r>
              <a:rPr b="1" lang="en-IN"/>
              <a:t> measure, collect, and analyze</a:t>
            </a:r>
            <a:r>
              <a:rPr lang="en-IN"/>
              <a:t> </a:t>
            </a:r>
            <a:r>
              <a:rPr b="1" lang="en-IN"/>
              <a:t>data from the visitors</a:t>
            </a:r>
            <a:r>
              <a:rPr lang="en-IN"/>
              <a:t> of an organization’s website. </a:t>
            </a:r>
            <a:endParaRPr/>
          </a:p>
          <a:p>
            <a:pPr indent="-228600" lvl="0" marL="228600" rtl="0" algn="l">
              <a:lnSpc>
                <a:spcPct val="90000"/>
              </a:lnSpc>
              <a:spcBef>
                <a:spcPts val="1000"/>
              </a:spcBef>
              <a:spcAft>
                <a:spcPts val="0"/>
              </a:spcAft>
              <a:buClr>
                <a:schemeClr val="dk1"/>
              </a:buClr>
              <a:buSzPts val="2800"/>
              <a:buChar char="•"/>
            </a:pPr>
            <a:r>
              <a:rPr lang="en-IN"/>
              <a:t>Web analytics is used primarily for </a:t>
            </a:r>
            <a:r>
              <a:rPr b="1" lang="en-IN"/>
              <a:t>marketing research</a:t>
            </a:r>
            <a:r>
              <a:rPr lang="en-IN"/>
              <a:t>. </a:t>
            </a:r>
            <a:endParaRPr/>
          </a:p>
          <a:p>
            <a:pPr indent="-228600" lvl="0" marL="228600" rtl="0" algn="l">
              <a:lnSpc>
                <a:spcPct val="90000"/>
              </a:lnSpc>
              <a:spcBef>
                <a:spcPts val="1000"/>
              </a:spcBef>
              <a:spcAft>
                <a:spcPts val="0"/>
              </a:spcAft>
              <a:buClr>
                <a:schemeClr val="dk1"/>
              </a:buClr>
              <a:buSzPts val="2800"/>
              <a:buChar char="•"/>
            </a:pPr>
            <a:r>
              <a:rPr lang="en-IN"/>
              <a:t>You can view the effectiveness of your website and exactly </a:t>
            </a:r>
            <a:r>
              <a:rPr b="1" lang="en-IN"/>
              <a:t>where the traffic is coming from</a:t>
            </a:r>
            <a:r>
              <a:rPr lang="en-IN"/>
              <a:t>. </a:t>
            </a:r>
            <a:endParaRPr/>
          </a:p>
          <a:p>
            <a:pPr indent="-228600" lvl="0" marL="228600" rtl="0" algn="l">
              <a:lnSpc>
                <a:spcPct val="90000"/>
              </a:lnSpc>
              <a:spcBef>
                <a:spcPts val="1000"/>
              </a:spcBef>
              <a:spcAft>
                <a:spcPts val="0"/>
              </a:spcAft>
              <a:buClr>
                <a:schemeClr val="dk1"/>
              </a:buClr>
              <a:buSzPts val="2800"/>
              <a:buChar char="•"/>
            </a:pPr>
            <a:r>
              <a:rPr lang="en-IN"/>
              <a:t>You can also screen the results of different types of advertising. </a:t>
            </a:r>
            <a:endParaRPr/>
          </a:p>
          <a:p>
            <a:pPr indent="-228600" lvl="0" marL="228600" rtl="0" algn="l">
              <a:lnSpc>
                <a:spcPct val="90000"/>
              </a:lnSpc>
              <a:spcBef>
                <a:spcPts val="1000"/>
              </a:spcBef>
              <a:spcAft>
                <a:spcPts val="0"/>
              </a:spcAft>
              <a:buClr>
                <a:schemeClr val="dk1"/>
              </a:buClr>
              <a:buSzPts val="2800"/>
              <a:buChar char="•"/>
            </a:pPr>
            <a:r>
              <a:rPr lang="en-IN"/>
              <a:t>Web analytics is used to boost your nonprofit organization’s brand. </a:t>
            </a:r>
            <a:endParaRPr/>
          </a:p>
          <a:p>
            <a:pPr indent="-228600" lvl="0" marL="228600" rtl="0" algn="l">
              <a:lnSpc>
                <a:spcPct val="90000"/>
              </a:lnSpc>
              <a:spcBef>
                <a:spcPts val="1000"/>
              </a:spcBef>
              <a:spcAft>
                <a:spcPts val="0"/>
              </a:spcAft>
              <a:buClr>
                <a:schemeClr val="dk1"/>
              </a:buClr>
              <a:buSzPts val="2800"/>
              <a:buChar char="•"/>
            </a:pPr>
            <a:r>
              <a:rPr lang="en-IN"/>
              <a:t>It is a way to analyze your website’s usage statistics in order to better reach your target audience, and customize web content to their needs.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40" name="Google Shape;240;p3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a:t>In all ……</a:t>
            </a:r>
            <a:endParaRPr/>
          </a:p>
          <a:p>
            <a:pPr indent="-228600" lvl="0" marL="228600" marR="0" rtl="0" algn="l">
              <a:lnSpc>
                <a:spcPct val="90000"/>
              </a:lnSpc>
              <a:spcBef>
                <a:spcPts val="1000"/>
              </a:spcBef>
              <a:spcAft>
                <a:spcPts val="0"/>
              </a:spcAft>
              <a:buSzPts val="2800"/>
              <a:buChar char="•"/>
            </a:pPr>
            <a:r>
              <a:rPr b="1" lang="en-IN"/>
              <a:t>Understanding user behavior.</a:t>
            </a:r>
            <a:r>
              <a:rPr lang="en-IN"/>
              <a:t> Website analytics tools can provide insights into user behavior, highlighting popular areas of a site and identifying pain points for users.</a:t>
            </a:r>
            <a:endParaRPr/>
          </a:p>
          <a:p>
            <a:pPr indent="-228600" lvl="0" marL="228600" marR="0" rtl="0" algn="l">
              <a:lnSpc>
                <a:spcPct val="90000"/>
              </a:lnSpc>
              <a:spcBef>
                <a:spcPts val="1000"/>
              </a:spcBef>
              <a:spcAft>
                <a:spcPts val="0"/>
              </a:spcAft>
              <a:buSzPts val="2800"/>
              <a:buChar char="•"/>
            </a:pPr>
            <a:r>
              <a:rPr b="1" lang="en-IN"/>
              <a:t>Identifying opportunities for improvement.</a:t>
            </a:r>
            <a:r>
              <a:rPr lang="en-IN"/>
              <a:t> By analyzing data from website analytics tools, it is easier to identify opportunities for improving user experience. This includes optimizing content for search engines, improving the overall functionality of the site or adjusting layout or design.</a:t>
            </a:r>
            <a:endParaRPr/>
          </a:p>
          <a:p>
            <a:pPr indent="-228600" lvl="0" marL="228600" marR="0" rtl="0" algn="l">
              <a:lnSpc>
                <a:spcPct val="90000"/>
              </a:lnSpc>
              <a:spcBef>
                <a:spcPts val="1000"/>
              </a:spcBef>
              <a:spcAft>
                <a:spcPts val="0"/>
              </a:spcAft>
              <a:buSzPts val="2800"/>
              <a:buChar char="•"/>
            </a:pPr>
            <a:r>
              <a:rPr b="1" lang="en-IN"/>
              <a:t>Measuring the effectiveness of marketing efforts</a:t>
            </a:r>
            <a:r>
              <a:rPr lang="en-IN"/>
              <a:t>. With website analytics tools it’s more simple to measure the effectiveness of marketing efforts, such as </a:t>
            </a:r>
            <a:r>
              <a:rPr lang="en-IN">
                <a:uFill>
                  <a:noFill/>
                </a:uFill>
                <a:hlinkClick r:id="rId3"/>
              </a:rPr>
              <a:t>email campaigns</a:t>
            </a:r>
            <a:r>
              <a:rPr lang="en-IN"/>
              <a:t> or social media posts.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47" name="Google Shape;247;p3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92500" lnSpcReduction="10000"/>
          </a:bodyPr>
          <a:lstStyle/>
          <a:p>
            <a:pPr indent="0" lvl="0" marL="457200" rtl="0" algn="l">
              <a:spcBef>
                <a:spcPts val="1000"/>
              </a:spcBef>
              <a:spcAft>
                <a:spcPts val="0"/>
              </a:spcAft>
              <a:buNone/>
            </a:pPr>
            <a:r>
              <a:rPr lang="en-IN"/>
              <a:t>Y</a:t>
            </a:r>
            <a:r>
              <a:rPr lang="en-IN"/>
              <a:t>ou can track the number of visitors and conversions from your social media channels to identify the most successful marketing strategy and allocate resources accordingly. To generate more follows from target customers on social media you can also make a </a:t>
            </a:r>
            <a:r>
              <a:rPr lang="en-IN">
                <a:uFill>
                  <a:noFill/>
                </a:uFill>
                <a:hlinkClick r:id="rId3"/>
              </a:rPr>
              <a:t>custom QR code</a:t>
            </a:r>
            <a:r>
              <a:rPr lang="en-IN"/>
              <a:t> that will be shared with potential clients. </a:t>
            </a:r>
            <a:endParaRPr/>
          </a:p>
          <a:p>
            <a:pPr indent="-215265" lvl="0" marL="228600" rtl="0" algn="l">
              <a:spcBef>
                <a:spcPts val="1000"/>
              </a:spcBef>
              <a:spcAft>
                <a:spcPts val="0"/>
              </a:spcAft>
              <a:buSzPct val="100000"/>
              <a:buChar char="•"/>
            </a:pPr>
            <a:r>
              <a:rPr b="1" lang="en-IN"/>
              <a:t>Setting and tracking goals.</a:t>
            </a:r>
            <a:r>
              <a:rPr lang="en-IN"/>
              <a:t> Website analytics tools allow you to set and track specific goals for your website, such as increasing the number of conversions or improving the average time spent on the site. By regularly reviewing data from these tools, it is possible to measure the progress toward these goals and identify areas for improvement.</a:t>
            </a:r>
            <a:endParaRPr>
              <a:solidFill>
                <a:srgbClr val="80806D"/>
              </a:solidFill>
              <a:highlight>
                <a:schemeClr val="lt1"/>
              </a:highlight>
              <a:latin typeface="Nunito"/>
              <a:ea typeface="Nunito"/>
              <a:cs typeface="Nunito"/>
              <a:sym typeface="Nunito"/>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3" name="Google Shape;25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Paradox of data: a lack of it means you cannot make complete decisions, but even with a lot of data, you still get an infinitesimally  small number of insights.</a:t>
            </a:r>
            <a:endParaRPr/>
          </a:p>
          <a:p>
            <a:pPr indent="-228600" lvl="0" marL="228600" rtl="0" algn="l">
              <a:lnSpc>
                <a:spcPct val="90000"/>
              </a:lnSpc>
              <a:spcBef>
                <a:spcPts val="1000"/>
              </a:spcBef>
              <a:spcAft>
                <a:spcPts val="0"/>
              </a:spcAft>
              <a:buClr>
                <a:schemeClr val="dk1"/>
              </a:buClr>
              <a:buSzPts val="2800"/>
              <a:buChar char="•"/>
            </a:pPr>
            <a:r>
              <a:rPr lang="en-IN"/>
              <a:t>Tools from Google Analytics, omniture </a:t>
            </a:r>
            <a:r>
              <a:rPr lang="en-IN"/>
              <a:t>sitecatalyst</a:t>
            </a:r>
            <a:r>
              <a:rPr lang="en-IN"/>
              <a:t>, webtrends, clicktracks or Xiti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Rethinking Web Analytics: Meet Web Analytics 2.0</a:t>
            </a:r>
            <a:endParaRPr/>
          </a:p>
        </p:txBody>
      </p:sp>
      <p:sp>
        <p:nvSpPr>
          <p:cNvPr id="259" name="Google Shape;259;p37"/>
          <p:cNvSpPr txBox="1"/>
          <p:nvPr>
            <p:ph idx="1" type="body"/>
          </p:nvPr>
        </p:nvSpPr>
        <p:spPr>
          <a:xfrm>
            <a:off x="5002306" y="1825624"/>
            <a:ext cx="6351494" cy="4803775"/>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IN"/>
              <a:t>The old paradigm of Web Analytics 1.0</a:t>
            </a:r>
            <a:endParaRPr/>
          </a:p>
          <a:p>
            <a:pPr indent="-228600" lvl="0" marL="228600" rtl="0" algn="l">
              <a:lnSpc>
                <a:spcPct val="90000"/>
              </a:lnSpc>
              <a:spcBef>
                <a:spcPts val="1000"/>
              </a:spcBef>
              <a:spcAft>
                <a:spcPts val="0"/>
              </a:spcAft>
              <a:buClr>
                <a:schemeClr val="dk1"/>
              </a:buClr>
              <a:buSzPts val="2800"/>
              <a:buChar char="•"/>
            </a:pPr>
            <a:r>
              <a:rPr lang="en-IN"/>
              <a:t>limits of clickstream data</a:t>
            </a:r>
            <a:endParaRPr/>
          </a:p>
          <a:p>
            <a:pPr indent="-228600" lvl="0" marL="228600" rtl="0" algn="l">
              <a:lnSpc>
                <a:spcPct val="90000"/>
              </a:lnSpc>
              <a:spcBef>
                <a:spcPts val="1000"/>
              </a:spcBef>
              <a:spcAft>
                <a:spcPts val="0"/>
              </a:spcAft>
              <a:buClr>
                <a:schemeClr val="dk1"/>
              </a:buClr>
              <a:buSzPts val="2800"/>
              <a:buChar char="•"/>
            </a:pPr>
            <a:r>
              <a:rPr lang="en-IN"/>
              <a:t>we have the </a:t>
            </a:r>
            <a:r>
              <a:rPr i="1" lang="en-IN"/>
              <a:t>what: </a:t>
            </a:r>
            <a:endParaRPr i="1"/>
          </a:p>
          <a:p>
            <a:pPr indent="-228600" lvl="1" marL="685800" rtl="0" algn="l">
              <a:lnSpc>
                <a:spcPct val="90000"/>
              </a:lnSpc>
              <a:spcBef>
                <a:spcPts val="500"/>
              </a:spcBef>
              <a:spcAft>
                <a:spcPts val="0"/>
              </a:spcAft>
              <a:buClr>
                <a:schemeClr val="dk1"/>
              </a:buClr>
              <a:buSzPts val="2400"/>
              <a:buChar char="•"/>
            </a:pPr>
            <a:r>
              <a:rPr i="1" lang="en-IN"/>
              <a:t>what pages did people </a:t>
            </a:r>
            <a:r>
              <a:rPr lang="en-IN"/>
              <a:t>view on our website?</a:t>
            </a:r>
            <a:endParaRPr/>
          </a:p>
          <a:p>
            <a:pPr indent="-228600" lvl="1" marL="685800" rtl="0" algn="l">
              <a:lnSpc>
                <a:spcPct val="90000"/>
              </a:lnSpc>
              <a:spcBef>
                <a:spcPts val="500"/>
              </a:spcBef>
              <a:spcAft>
                <a:spcPts val="0"/>
              </a:spcAft>
              <a:buClr>
                <a:schemeClr val="dk1"/>
              </a:buClr>
              <a:buSzPts val="2400"/>
              <a:buChar char="•"/>
            </a:pPr>
            <a:r>
              <a:rPr lang="en-IN"/>
              <a:t> what products did people purchase? </a:t>
            </a:r>
            <a:endParaRPr/>
          </a:p>
          <a:p>
            <a:pPr indent="-228600" lvl="1" marL="685800" rtl="0" algn="l">
              <a:lnSpc>
                <a:spcPct val="90000"/>
              </a:lnSpc>
              <a:spcBef>
                <a:spcPts val="500"/>
              </a:spcBef>
              <a:spcAft>
                <a:spcPts val="0"/>
              </a:spcAft>
              <a:buClr>
                <a:schemeClr val="dk1"/>
              </a:buClr>
              <a:buSzPts val="2400"/>
              <a:buChar char="•"/>
            </a:pPr>
            <a:r>
              <a:rPr lang="en-IN"/>
              <a:t>what was the average time spent? </a:t>
            </a:r>
            <a:endParaRPr/>
          </a:p>
          <a:p>
            <a:pPr indent="-228600" lvl="1" marL="685800" rtl="0" algn="l">
              <a:lnSpc>
                <a:spcPct val="90000"/>
              </a:lnSpc>
              <a:spcBef>
                <a:spcPts val="500"/>
              </a:spcBef>
              <a:spcAft>
                <a:spcPts val="0"/>
              </a:spcAft>
              <a:buClr>
                <a:schemeClr val="dk1"/>
              </a:buClr>
              <a:buSzPts val="2400"/>
              <a:buChar char="•"/>
            </a:pPr>
            <a:r>
              <a:rPr lang="en-IN"/>
              <a:t>what sources did they come from? </a:t>
            </a:r>
            <a:endParaRPr/>
          </a:p>
          <a:p>
            <a:pPr indent="-228600" lvl="1" marL="685800" rtl="0" algn="l">
              <a:lnSpc>
                <a:spcPct val="90000"/>
              </a:lnSpc>
              <a:spcBef>
                <a:spcPts val="500"/>
              </a:spcBef>
              <a:spcAft>
                <a:spcPts val="0"/>
              </a:spcAft>
              <a:buClr>
                <a:schemeClr val="dk1"/>
              </a:buClr>
              <a:buSzPts val="2400"/>
              <a:buChar char="•"/>
            </a:pPr>
            <a:r>
              <a:rPr lang="en-IN"/>
              <a:t>what keywords or campaigns produced clicks?</a:t>
            </a:r>
            <a:endParaRPr/>
          </a:p>
          <a:p>
            <a:pPr indent="0" lvl="0" marL="914400" rtl="0" algn="l">
              <a:lnSpc>
                <a:spcPct val="90000"/>
              </a:lnSpc>
              <a:spcBef>
                <a:spcPts val="500"/>
              </a:spcBef>
              <a:spcAft>
                <a:spcPts val="0"/>
              </a:spcAft>
              <a:buNone/>
            </a:pPr>
            <a:r>
              <a:t/>
            </a:r>
            <a:endParaRPr/>
          </a:p>
          <a:p>
            <a:pPr indent="0" lvl="0" marL="914400" rtl="0" algn="l">
              <a:lnSpc>
                <a:spcPct val="90000"/>
              </a:lnSpc>
              <a:spcBef>
                <a:spcPts val="500"/>
              </a:spcBef>
              <a:spcAft>
                <a:spcPts val="0"/>
              </a:spcAft>
              <a:buNone/>
            </a:pPr>
            <a:r>
              <a:rPr lang="en-IN"/>
              <a:t>what this, and what that, and what not?</a:t>
            </a:r>
            <a:endParaRPr/>
          </a:p>
          <a:p>
            <a:pPr indent="0" lvl="1" marL="457200" rtl="0" algn="l">
              <a:lnSpc>
                <a:spcPct val="90000"/>
              </a:lnSpc>
              <a:spcBef>
                <a:spcPts val="500"/>
              </a:spcBef>
              <a:spcAft>
                <a:spcPts val="0"/>
              </a:spcAft>
              <a:buClr>
                <a:schemeClr val="dk1"/>
              </a:buClr>
              <a:buSzPts val="2400"/>
              <a:buNone/>
            </a:pPr>
            <a:r>
              <a:rPr i="1" lang="en-IN"/>
              <a:t>But what data is missing the why………..</a:t>
            </a:r>
            <a:endParaRPr/>
          </a:p>
        </p:txBody>
      </p:sp>
      <p:pic>
        <p:nvPicPr>
          <p:cNvPr id="260" name="Google Shape;260;p37"/>
          <p:cNvPicPr preferRelativeResize="0"/>
          <p:nvPr/>
        </p:nvPicPr>
        <p:blipFill rotWithShape="1">
          <a:blip r:embed="rId3">
            <a:alphaModFix/>
          </a:blip>
          <a:srcRect b="0" l="0" r="0" t="0"/>
          <a:stretch/>
        </p:blipFill>
        <p:spPr>
          <a:xfrm>
            <a:off x="420781" y="1853406"/>
            <a:ext cx="4581525" cy="429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IN"/>
              <a:t>The Awesome World of Clickstream Analysis: Metrics</a:t>
            </a:r>
            <a:br>
              <a:rPr b="1" lang="en-IN"/>
            </a:br>
            <a:endParaRPr/>
          </a:p>
        </p:txBody>
      </p:sp>
      <p:sp>
        <p:nvSpPr>
          <p:cNvPr id="267" name="Google Shape;267;p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i="1" lang="en-IN"/>
              <a:t>exploring the awesome world of Clickstream analysis with the building blocks of metrics and key performance indicators (KPIs)</a:t>
            </a:r>
            <a:r>
              <a:rPr lang="en-IN"/>
              <a:t>.</a:t>
            </a:r>
            <a:endParaRPr/>
          </a:p>
          <a:p>
            <a:pPr indent="-228600" lvl="0" marL="228600" rtl="0" algn="l">
              <a:lnSpc>
                <a:spcPct val="90000"/>
              </a:lnSpc>
              <a:spcBef>
                <a:spcPts val="1000"/>
              </a:spcBef>
              <a:spcAft>
                <a:spcPts val="0"/>
              </a:spcAft>
              <a:buClr>
                <a:schemeClr val="dk1"/>
              </a:buClr>
              <a:buSzPts val="2800"/>
              <a:buChar char="•"/>
            </a:pPr>
            <a:r>
              <a:rPr b="1" lang="en-IN"/>
              <a:t>The Critical Eight:</a:t>
            </a:r>
            <a:endParaRPr/>
          </a:p>
          <a:p>
            <a:pPr indent="-228600" lvl="1" marL="685800" rtl="0" algn="l">
              <a:lnSpc>
                <a:spcPct val="90000"/>
              </a:lnSpc>
              <a:spcBef>
                <a:spcPts val="500"/>
              </a:spcBef>
              <a:spcAft>
                <a:spcPts val="0"/>
              </a:spcAft>
              <a:buClr>
                <a:schemeClr val="dk1"/>
              </a:buClr>
              <a:buSzPts val="2400"/>
              <a:buChar char="•"/>
            </a:pPr>
            <a:r>
              <a:rPr b="1" lang="en-IN"/>
              <a:t>Visits: </a:t>
            </a:r>
            <a:r>
              <a:rPr lang="en-IN"/>
              <a:t>Someone came to the website. Also sometimes called a session. </a:t>
            </a:r>
            <a:endParaRPr/>
          </a:p>
          <a:p>
            <a:pPr indent="-228600" lvl="1" marL="685800" rtl="0" algn="l">
              <a:lnSpc>
                <a:spcPct val="90000"/>
              </a:lnSpc>
              <a:spcBef>
                <a:spcPts val="500"/>
              </a:spcBef>
              <a:spcAft>
                <a:spcPts val="0"/>
              </a:spcAft>
              <a:buClr>
                <a:schemeClr val="dk1"/>
              </a:buClr>
              <a:buSzPts val="2400"/>
              <a:buChar char="•"/>
            </a:pPr>
            <a:r>
              <a:rPr b="1" lang="en-IN"/>
              <a:t>Unique Visitors</a:t>
            </a:r>
            <a:r>
              <a:rPr lang="en-IN"/>
              <a:t>: An approximation of the number of people who have visited the site. Not a perfect measure; it assumes each visitor is an individual. Also must be carefully parsed to not count each visitor multiple times over a given period; metrics vendors must account for this, and it is a computational expense. </a:t>
            </a:r>
            <a:endParaRPr/>
          </a:p>
          <a:p>
            <a:pPr indent="-228600" lvl="1" marL="685800" rtl="0" algn="l">
              <a:lnSpc>
                <a:spcPct val="90000"/>
              </a:lnSpc>
              <a:spcBef>
                <a:spcPts val="500"/>
              </a:spcBef>
              <a:spcAft>
                <a:spcPts val="0"/>
              </a:spcAft>
              <a:buClr>
                <a:schemeClr val="dk1"/>
              </a:buClr>
              <a:buSzPts val="2400"/>
              <a:buChar char="•"/>
            </a:pPr>
            <a:r>
              <a:rPr b="1" lang="en-IN"/>
              <a:t>Time on Page</a:t>
            </a:r>
            <a:r>
              <a:rPr lang="en-IN"/>
              <a:t>: Time spent on an individual page. Difficult to measure; metrics vendors must adjust code to measure this.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3" name="Google Shape;273;p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b="1" lang="en-IN"/>
              <a:t>Time on Site</a:t>
            </a:r>
            <a:r>
              <a:rPr lang="en-IN"/>
              <a:t>: Total time spent on the site during a session, related to Time on Page. Has the same issues as Time on Page. </a:t>
            </a:r>
            <a:endParaRPr/>
          </a:p>
          <a:p>
            <a:pPr indent="-228600" lvl="1" marL="685800" rtl="0" algn="l">
              <a:lnSpc>
                <a:spcPct val="90000"/>
              </a:lnSpc>
              <a:spcBef>
                <a:spcPts val="500"/>
              </a:spcBef>
              <a:spcAft>
                <a:spcPts val="0"/>
              </a:spcAft>
              <a:buClr>
                <a:schemeClr val="dk1"/>
              </a:buClr>
              <a:buSzPts val="2400"/>
              <a:buChar char="•"/>
            </a:pPr>
            <a:r>
              <a:rPr b="1" lang="en-IN"/>
              <a:t>Bounce Rate: </a:t>
            </a:r>
            <a:r>
              <a:rPr lang="en-IN"/>
              <a:t>Percentage of sessions spent on a site with a single page view. Not a positive metric; it means that people are not satisfied and leave immediately. Can be used to find bad pages on your site, and determine which referring sites and search terms are not working. Note an exception for blogs</a:t>
            </a:r>
            <a:endParaRPr/>
          </a:p>
          <a:p>
            <a:pPr indent="-228600" lvl="1" marL="685800" rtl="0" algn="l">
              <a:lnSpc>
                <a:spcPct val="90000"/>
              </a:lnSpc>
              <a:spcBef>
                <a:spcPts val="500"/>
              </a:spcBef>
              <a:spcAft>
                <a:spcPts val="0"/>
              </a:spcAft>
              <a:buClr>
                <a:schemeClr val="dk1"/>
              </a:buClr>
              <a:buSzPts val="2400"/>
              <a:buChar char="•"/>
            </a:pPr>
            <a:r>
              <a:rPr b="1" lang="en-IN"/>
              <a:t>Exit Rate: </a:t>
            </a:r>
            <a:r>
              <a:rPr lang="en-IN"/>
              <a:t>How many people left the site from a certain page. Everyone has to leave eventually, so Bounce Rate is better metric for that. But the related “Abandonment Rate” can measure users who complete a multipage task.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9" name="Google Shape;279;p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b="1" lang="en-IN"/>
              <a:t>Conversion Rate: </a:t>
            </a:r>
            <a:r>
              <a:rPr lang="en-IN"/>
              <a:t>Mathematically, it’s Outcomes/Unique Visitors (or Visits). Used by ecommerce sites to determine if people are buying, buying after multiple visits, or just looking. </a:t>
            </a:r>
            <a:endParaRPr/>
          </a:p>
          <a:p>
            <a:pPr indent="-228600" lvl="1" marL="685800" rtl="0" algn="l">
              <a:lnSpc>
                <a:spcPct val="90000"/>
              </a:lnSpc>
              <a:spcBef>
                <a:spcPts val="500"/>
              </a:spcBef>
              <a:spcAft>
                <a:spcPts val="0"/>
              </a:spcAft>
              <a:buClr>
                <a:schemeClr val="dk1"/>
              </a:buClr>
              <a:buSzPts val="2400"/>
              <a:buChar char="•"/>
            </a:pPr>
            <a:r>
              <a:rPr b="1" lang="en-IN"/>
              <a:t>Engagement: </a:t>
            </a:r>
            <a:r>
              <a:rPr lang="en-IN"/>
              <a:t>The depth of the visit, impossible to gauge without surveys (especially  the question of “likely to recommend”).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5" name="Google Shape;285;p41"/>
          <p:cNvSpPr txBox="1"/>
          <p:nvPr>
            <p:ph idx="1" type="body"/>
          </p:nvPr>
        </p:nvSpPr>
        <p:spPr>
          <a:xfrm>
            <a:off x="838200" y="1825625"/>
            <a:ext cx="10515600" cy="476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IN" sz="2600"/>
              <a:t>Web Analytics 2.0 is:</a:t>
            </a:r>
            <a:endParaRPr b="1" sz="2600"/>
          </a:p>
          <a:p>
            <a:pPr indent="-203200" lvl="0" marL="228600" rtl="0" algn="l">
              <a:lnSpc>
                <a:spcPct val="90000"/>
              </a:lnSpc>
              <a:spcBef>
                <a:spcPts val="1000"/>
              </a:spcBef>
              <a:spcAft>
                <a:spcPts val="0"/>
              </a:spcAft>
              <a:buClr>
                <a:schemeClr val="dk1"/>
              </a:buClr>
              <a:buSzPts val="2400"/>
              <a:buChar char="•"/>
            </a:pPr>
            <a:r>
              <a:rPr lang="en-IN" sz="2400"/>
              <a:t>the analysis of </a:t>
            </a:r>
            <a:r>
              <a:rPr b="1" lang="en-IN" sz="2400"/>
              <a:t>qualitative and quantitative</a:t>
            </a:r>
            <a:r>
              <a:rPr lang="en-IN" sz="2400"/>
              <a:t> data from your website and the competition,</a:t>
            </a:r>
            <a:endParaRPr sz="2400"/>
          </a:p>
          <a:p>
            <a:pPr indent="-203200" lvl="0" marL="228600" rtl="0" algn="l">
              <a:lnSpc>
                <a:spcPct val="90000"/>
              </a:lnSpc>
              <a:spcBef>
                <a:spcPts val="1000"/>
              </a:spcBef>
              <a:spcAft>
                <a:spcPts val="0"/>
              </a:spcAft>
              <a:buClr>
                <a:schemeClr val="dk1"/>
              </a:buClr>
              <a:buSzPts val="2400"/>
              <a:buChar char="•"/>
            </a:pPr>
            <a:r>
              <a:rPr lang="en-IN" sz="2400"/>
              <a:t>to drive a </a:t>
            </a:r>
            <a:r>
              <a:rPr b="1" lang="en-IN" sz="2400"/>
              <a:t>continual improvement </a:t>
            </a:r>
            <a:r>
              <a:rPr lang="en-IN" sz="2400"/>
              <a:t>of the online experience that your customers, and potential customers have,which </a:t>
            </a:r>
            <a:r>
              <a:rPr b="1" lang="en-IN" sz="2400"/>
              <a:t>translates into your desired outcomes </a:t>
            </a:r>
            <a:r>
              <a:rPr lang="en-IN" sz="2400"/>
              <a:t>(online and offline).</a:t>
            </a:r>
            <a:endParaRPr sz="2400"/>
          </a:p>
          <a:p>
            <a:pPr indent="-203200" lvl="0" marL="228600" rtl="0" algn="l">
              <a:lnSpc>
                <a:spcPct val="90000"/>
              </a:lnSpc>
              <a:spcBef>
                <a:spcPts val="1000"/>
              </a:spcBef>
              <a:spcAft>
                <a:spcPts val="0"/>
              </a:spcAft>
              <a:buSzPts val="2400"/>
              <a:buChar char="•"/>
            </a:pPr>
            <a:r>
              <a:rPr lang="en-IN" sz="2400"/>
              <a:t>Web Analytics 2.0 answers</a:t>
            </a:r>
            <a:endParaRPr sz="2400"/>
          </a:p>
          <a:p>
            <a:pPr indent="-381000" lvl="1" marL="914400" rtl="0" algn="l">
              <a:lnSpc>
                <a:spcPct val="90000"/>
              </a:lnSpc>
              <a:spcBef>
                <a:spcPts val="0"/>
              </a:spcBef>
              <a:spcAft>
                <a:spcPts val="0"/>
              </a:spcAft>
              <a:buSzPts val="2400"/>
              <a:buChar char="•"/>
            </a:pPr>
            <a:r>
              <a:rPr lang="en-IN"/>
              <a:t>What is </a:t>
            </a:r>
            <a:r>
              <a:rPr lang="en-IN"/>
              <a:t>happening</a:t>
            </a:r>
            <a:r>
              <a:rPr lang="en-IN"/>
              <a:t> on my website?</a:t>
            </a:r>
            <a:endParaRPr/>
          </a:p>
          <a:p>
            <a:pPr indent="-381000" lvl="1" marL="914400" rtl="0" algn="l">
              <a:lnSpc>
                <a:spcPct val="90000"/>
              </a:lnSpc>
              <a:spcBef>
                <a:spcPts val="0"/>
              </a:spcBef>
              <a:spcAft>
                <a:spcPts val="0"/>
              </a:spcAft>
              <a:buSzPts val="2400"/>
              <a:buChar char="•"/>
            </a:pPr>
            <a:r>
              <a:rPr lang="en-IN"/>
              <a:t>What are the outcomes?</a:t>
            </a:r>
            <a:endParaRPr/>
          </a:p>
          <a:p>
            <a:pPr indent="-381000" lvl="1" marL="914400" rtl="0" algn="l">
              <a:lnSpc>
                <a:spcPct val="90000"/>
              </a:lnSpc>
              <a:spcBef>
                <a:spcPts val="0"/>
              </a:spcBef>
              <a:spcAft>
                <a:spcPts val="0"/>
              </a:spcAft>
              <a:buSzPts val="2400"/>
              <a:buChar char="•"/>
            </a:pPr>
            <a:r>
              <a:rPr lang="en-IN"/>
              <a:t>Why is it happening?</a:t>
            </a:r>
            <a:endParaRPr/>
          </a:p>
          <a:p>
            <a:pPr indent="-381000" lvl="1" marL="914400" rtl="0" algn="l">
              <a:lnSpc>
                <a:spcPct val="90000"/>
              </a:lnSpc>
              <a:spcBef>
                <a:spcPts val="0"/>
              </a:spcBef>
              <a:spcAft>
                <a:spcPts val="0"/>
              </a:spcAft>
              <a:buSzPts val="2400"/>
              <a:buChar char="•"/>
            </a:pPr>
            <a:r>
              <a:rPr lang="en-IN"/>
              <a:t>Competitor Analysis</a:t>
            </a:r>
            <a:endParaRPr/>
          </a:p>
          <a:p>
            <a:pPr indent="-381000" lvl="1" marL="914400" rtl="0" algn="l">
              <a:lnSpc>
                <a:spcPct val="90000"/>
              </a:lnSpc>
              <a:spcBef>
                <a:spcPts val="0"/>
              </a:spcBef>
              <a:spcAft>
                <a:spcPts val="0"/>
              </a:spcAft>
              <a:buSzPts val="2400"/>
              <a:buChar char="•"/>
            </a:pPr>
            <a:r>
              <a:rPr lang="en-IN"/>
              <a:t>What actions should be taken?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91" name="Google Shape;29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IN"/>
              <a:t>The What: Clickstream</a:t>
            </a:r>
            <a:endParaRPr b="1"/>
          </a:p>
          <a:p>
            <a:pPr indent="-241934" lvl="0" marL="228600" rtl="0" algn="l">
              <a:lnSpc>
                <a:spcPct val="90000"/>
              </a:lnSpc>
              <a:spcBef>
                <a:spcPts val="1000"/>
              </a:spcBef>
              <a:spcAft>
                <a:spcPts val="0"/>
              </a:spcAft>
              <a:buClr>
                <a:schemeClr val="dk1"/>
              </a:buClr>
              <a:buSzPts val="2800"/>
              <a:buChar char="•"/>
            </a:pPr>
            <a:r>
              <a:rPr i="1" lang="en-IN"/>
              <a:t>what is collecting, storing, processing, and analyzing your </a:t>
            </a:r>
            <a:r>
              <a:rPr lang="en-IN"/>
              <a:t>website’s </a:t>
            </a:r>
            <a:r>
              <a:rPr b="1" lang="en-IN"/>
              <a:t>click-level data</a:t>
            </a:r>
            <a:endParaRPr b="1"/>
          </a:p>
          <a:p>
            <a:pPr indent="-241934" lvl="0" marL="228600" rtl="0" algn="l">
              <a:lnSpc>
                <a:spcPct val="90000"/>
              </a:lnSpc>
              <a:spcBef>
                <a:spcPts val="1000"/>
              </a:spcBef>
              <a:spcAft>
                <a:spcPts val="0"/>
              </a:spcAft>
              <a:buClr>
                <a:schemeClr val="dk1"/>
              </a:buClr>
              <a:buSzPts val="2800"/>
              <a:buChar char="•"/>
            </a:pPr>
            <a:r>
              <a:rPr lang="en-IN"/>
              <a:t>it helps you measure pages and campaigns and helps you analyze all kinds of site behavior: Visits, Visitors, Time on site, PageViews, Bounce rate, sources, and more.</a:t>
            </a:r>
            <a:endParaRPr/>
          </a:p>
          <a:p>
            <a:pPr indent="-241934" lvl="0" marL="228600" rtl="0" algn="l">
              <a:lnSpc>
                <a:spcPct val="90000"/>
              </a:lnSpc>
              <a:spcBef>
                <a:spcPts val="1000"/>
              </a:spcBef>
              <a:spcAft>
                <a:spcPts val="0"/>
              </a:spcAft>
              <a:buClr>
                <a:schemeClr val="dk1"/>
              </a:buClr>
              <a:buSzPts val="2800"/>
              <a:buChar char="•"/>
            </a:pPr>
            <a:r>
              <a:rPr lang="en-IN"/>
              <a:t>click-level data is data you get from Webtrends, Google Analytics, and other clickstream tools. </a:t>
            </a:r>
            <a:endParaRPr/>
          </a:p>
          <a:p>
            <a:pPr indent="-241934" lvl="0" marL="228600" rtl="0" algn="l">
              <a:lnSpc>
                <a:spcPct val="90000"/>
              </a:lnSpc>
              <a:spcBef>
                <a:spcPts val="1000"/>
              </a:spcBef>
              <a:spcAft>
                <a:spcPts val="0"/>
              </a:spcAft>
              <a:buClr>
                <a:schemeClr val="dk1"/>
              </a:buClr>
              <a:buSzPts val="2800"/>
              <a:buChar char="•"/>
            </a:pPr>
            <a:r>
              <a:rPr lang="en-IN"/>
              <a:t>you will have a lot of data—in the order of gigabytes in a few months and more if you store history.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890975" y="3783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b="1" lang="en-IN" sz="3600"/>
              <a:t>Web 1.0</a:t>
            </a:r>
            <a:endParaRPr b="1" sz="5200"/>
          </a:p>
        </p:txBody>
      </p:sp>
      <p:sp>
        <p:nvSpPr>
          <p:cNvPr id="107" name="Google Shape;107;p16"/>
          <p:cNvSpPr txBox="1"/>
          <p:nvPr>
            <p:ph idx="1" type="body"/>
          </p:nvPr>
        </p:nvSpPr>
        <p:spPr>
          <a:xfrm>
            <a:off x="838200" y="1825625"/>
            <a:ext cx="7840200" cy="4941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It is 1st generation of the </a:t>
            </a:r>
            <a:r>
              <a:rPr b="1" lang="en-IN"/>
              <a:t>WWW</a:t>
            </a:r>
            <a:r>
              <a:rPr lang="en-IN"/>
              <a:t>. </a:t>
            </a:r>
            <a:endParaRPr/>
          </a:p>
          <a:p>
            <a:pPr indent="-342900" lvl="0" marL="457200" rtl="0" algn="l">
              <a:spcBef>
                <a:spcPts val="0"/>
              </a:spcBef>
              <a:spcAft>
                <a:spcPts val="0"/>
              </a:spcAft>
              <a:buSzPts val="1800"/>
              <a:buChar char="•"/>
            </a:pPr>
            <a:r>
              <a:rPr b="1" lang="en-IN"/>
              <a:t>Web 1.0</a:t>
            </a:r>
            <a:r>
              <a:rPr lang="en-IN"/>
              <a:t> is one-way broadcasting, meaning only the owner of the site can publish information. </a:t>
            </a:r>
            <a:endParaRPr/>
          </a:p>
          <a:p>
            <a:pPr indent="-342900" lvl="0" marL="457200" rtl="0" algn="l">
              <a:spcBef>
                <a:spcPts val="0"/>
              </a:spcBef>
              <a:spcAft>
                <a:spcPts val="0"/>
              </a:spcAft>
              <a:buSzPts val="1800"/>
              <a:buChar char="•"/>
            </a:pPr>
            <a:r>
              <a:rPr lang="en-IN"/>
              <a:t>It was the content web, static information</a:t>
            </a:r>
            <a:r>
              <a:rPr lang="en-IN"/>
              <a:t>.</a:t>
            </a:r>
            <a:endParaRPr/>
          </a:p>
          <a:p>
            <a:pPr indent="-342900" lvl="0" marL="457200" rtl="0" algn="l">
              <a:spcBef>
                <a:spcPts val="0"/>
              </a:spcBef>
              <a:spcAft>
                <a:spcPts val="0"/>
              </a:spcAft>
              <a:buSzPts val="1800"/>
              <a:buChar char="•"/>
            </a:pPr>
            <a:r>
              <a:rPr lang="en-IN"/>
              <a:t>coined by Tim Berners-Lee as “</a:t>
            </a:r>
            <a:r>
              <a:rPr b="1" lang="en-IN"/>
              <a:t>read only</a:t>
            </a:r>
            <a:r>
              <a:rPr lang="en-IN"/>
              <a:t>” web</a:t>
            </a:r>
            <a:r>
              <a:rPr lang="en-IN"/>
              <a:t> </a:t>
            </a:r>
            <a:endParaRPr/>
          </a:p>
          <a:p>
            <a:pPr indent="-342900" lvl="0" marL="457200" rtl="0" algn="l">
              <a:spcBef>
                <a:spcPts val="0"/>
              </a:spcBef>
              <a:spcAft>
                <a:spcPts val="0"/>
              </a:spcAft>
              <a:buSzPts val="1800"/>
              <a:buChar char="•"/>
            </a:pPr>
            <a:r>
              <a:rPr lang="en-IN"/>
              <a:t>focus was on content delivery rather than interaction and production.</a:t>
            </a:r>
            <a:endParaRPr sz="1200">
              <a:solidFill>
                <a:srgbClr val="222222"/>
              </a:solidFill>
              <a:highlight>
                <a:srgbClr val="FFFFFF"/>
              </a:highlight>
              <a:latin typeface="Lora"/>
              <a:ea typeface="Lora"/>
              <a:cs typeface="Lora"/>
              <a:sym typeface="Lora"/>
            </a:endParaRPr>
          </a:p>
          <a:p>
            <a:pPr indent="-342900" lvl="0" marL="457200" rtl="0" algn="l">
              <a:spcBef>
                <a:spcPts val="0"/>
              </a:spcBef>
              <a:spcAft>
                <a:spcPts val="0"/>
              </a:spcAft>
              <a:buSzPts val="1800"/>
              <a:buChar char="•"/>
            </a:pPr>
            <a:r>
              <a:rPr lang="en-IN"/>
              <a:t>A system of internet servers that support specially formatted document by using </a:t>
            </a:r>
            <a:r>
              <a:rPr b="1" lang="en-IN"/>
              <a:t>HTML</a:t>
            </a:r>
            <a:r>
              <a:rPr lang="en-IN"/>
              <a:t>.</a:t>
            </a:r>
            <a:endParaRPr/>
          </a:p>
        </p:txBody>
      </p:sp>
      <p:pic>
        <p:nvPicPr>
          <p:cNvPr id="108" name="Google Shape;108;p16"/>
          <p:cNvPicPr preferRelativeResize="0"/>
          <p:nvPr/>
        </p:nvPicPr>
        <p:blipFill>
          <a:blip r:embed="rId3">
            <a:alphaModFix/>
          </a:blip>
          <a:stretch>
            <a:fillRect/>
          </a:stretch>
        </p:blipFill>
        <p:spPr>
          <a:xfrm>
            <a:off x="8302050" y="1856425"/>
            <a:ext cx="3737550" cy="2364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97" name="Google Shape;297;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en-IN"/>
              <a:t>The How Much: Multiple Outcomes Analysis</a:t>
            </a:r>
            <a:endParaRPr b="1"/>
          </a:p>
          <a:p>
            <a:pPr indent="-228600" lvl="0" marL="228600" rtl="0" algn="l">
              <a:lnSpc>
                <a:spcPct val="90000"/>
              </a:lnSpc>
              <a:spcBef>
                <a:spcPts val="1000"/>
              </a:spcBef>
              <a:spcAft>
                <a:spcPts val="0"/>
              </a:spcAft>
              <a:buClr>
                <a:schemeClr val="dk1"/>
              </a:buClr>
              <a:buSzPts val="2800"/>
              <a:buChar char="•"/>
            </a:pPr>
            <a:r>
              <a:rPr lang="en-IN"/>
              <a:t>If the reports don’t focused on </a:t>
            </a:r>
            <a:r>
              <a:rPr b="1" lang="en-IN"/>
              <a:t>measuring outcomes</a:t>
            </a:r>
            <a:r>
              <a:rPr lang="en-IN"/>
              <a:t>, then it is of no use</a:t>
            </a:r>
            <a:endParaRPr/>
          </a:p>
          <a:p>
            <a:pPr indent="-228600" lvl="0" marL="228600" rtl="0" algn="l">
              <a:lnSpc>
                <a:spcPct val="90000"/>
              </a:lnSpc>
              <a:spcBef>
                <a:spcPts val="1000"/>
              </a:spcBef>
              <a:spcAft>
                <a:spcPts val="0"/>
              </a:spcAft>
              <a:buClr>
                <a:schemeClr val="dk1"/>
              </a:buClr>
              <a:buSzPts val="2800"/>
              <a:buChar char="•"/>
            </a:pPr>
            <a:r>
              <a:rPr lang="en-IN"/>
              <a:t>focusing deeply and specifically on measuring outcomes means connecting customer behavior to the bottom line of the company. </a:t>
            </a:r>
            <a:endParaRPr/>
          </a:p>
          <a:p>
            <a:pPr indent="-228600" lvl="0" marL="228600" rtl="0" algn="l">
              <a:lnSpc>
                <a:spcPct val="90000"/>
              </a:lnSpc>
              <a:spcBef>
                <a:spcPts val="1000"/>
              </a:spcBef>
              <a:spcAft>
                <a:spcPts val="0"/>
              </a:spcAft>
              <a:buClr>
                <a:schemeClr val="dk1"/>
              </a:buClr>
              <a:buSzPts val="2800"/>
              <a:buChar char="•"/>
            </a:pPr>
            <a:r>
              <a:rPr lang="en-IN"/>
              <a:t>Tie outcomes to profits and to the bonuses of your report  recipients.</a:t>
            </a:r>
            <a:endParaRPr/>
          </a:p>
          <a:p>
            <a:pPr indent="-228600" lvl="0" marL="228600" rtl="0" algn="l">
              <a:lnSpc>
                <a:spcPct val="90000"/>
              </a:lnSpc>
              <a:spcBef>
                <a:spcPts val="1000"/>
              </a:spcBef>
              <a:spcAft>
                <a:spcPts val="0"/>
              </a:spcAft>
              <a:buClr>
                <a:schemeClr val="dk1"/>
              </a:buClr>
              <a:buSzPts val="2800"/>
              <a:buChar char="•"/>
            </a:pPr>
            <a:r>
              <a:rPr lang="en-IN"/>
              <a:t>A website attempts to deliver just three types of outcomes:</a:t>
            </a:r>
            <a:endParaRPr/>
          </a:p>
          <a:p>
            <a:pPr indent="-228600" lvl="1" marL="685800" rtl="0" algn="l">
              <a:lnSpc>
                <a:spcPct val="90000"/>
              </a:lnSpc>
              <a:spcBef>
                <a:spcPts val="500"/>
              </a:spcBef>
              <a:spcAft>
                <a:spcPts val="0"/>
              </a:spcAft>
              <a:buClr>
                <a:schemeClr val="dk1"/>
              </a:buClr>
              <a:buSzPts val="2400"/>
              <a:buChar char="•"/>
            </a:pPr>
            <a:r>
              <a:rPr lang="en-IN"/>
              <a:t>increase revenue.</a:t>
            </a:r>
            <a:endParaRPr/>
          </a:p>
          <a:p>
            <a:pPr indent="-228600" lvl="1" marL="685800" rtl="0" algn="l">
              <a:lnSpc>
                <a:spcPct val="90000"/>
              </a:lnSpc>
              <a:spcBef>
                <a:spcPts val="500"/>
              </a:spcBef>
              <a:spcAft>
                <a:spcPts val="0"/>
              </a:spcAft>
              <a:buClr>
                <a:schemeClr val="dk1"/>
              </a:buClr>
              <a:buSzPts val="2400"/>
              <a:buChar char="•"/>
            </a:pPr>
            <a:r>
              <a:rPr lang="en-IN"/>
              <a:t>reduce cost.</a:t>
            </a:r>
            <a:endParaRPr/>
          </a:p>
          <a:p>
            <a:pPr indent="-228600" lvl="1" marL="685800" rtl="0" algn="l">
              <a:lnSpc>
                <a:spcPct val="90000"/>
              </a:lnSpc>
              <a:spcBef>
                <a:spcPts val="500"/>
              </a:spcBef>
              <a:spcAft>
                <a:spcPts val="0"/>
              </a:spcAft>
              <a:buClr>
                <a:schemeClr val="dk1"/>
              </a:buClr>
              <a:buSzPts val="2400"/>
              <a:buChar char="•"/>
            </a:pPr>
            <a:r>
              <a:rPr lang="en-IN"/>
              <a:t>improve customer satisfaction/loyalty.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4" name="Google Shape;304;p4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Having clearly defined website goals is necessary and a great starting point, but not sufficient for true user insight.  </a:t>
            </a:r>
            <a:endParaRPr/>
          </a:p>
          <a:p>
            <a:pPr indent="-342900" lvl="0" marL="457200" rtl="0" algn="l">
              <a:spcBef>
                <a:spcPts val="0"/>
              </a:spcBef>
              <a:spcAft>
                <a:spcPts val="0"/>
              </a:spcAft>
              <a:buSzPts val="1800"/>
              <a:buChar char="•"/>
            </a:pPr>
            <a:r>
              <a:rPr lang="en-IN"/>
              <a:t>Analysts</a:t>
            </a:r>
            <a:r>
              <a:rPr lang="en-IN"/>
              <a:t> should recognize that users and companies may have many different reasons for visiting or hosting a website</a:t>
            </a:r>
            <a:endParaRPr/>
          </a:p>
          <a:p>
            <a:pPr indent="-342900" lvl="0" marL="457200" rtl="0" algn="l">
              <a:spcBef>
                <a:spcPts val="0"/>
              </a:spcBef>
              <a:spcAft>
                <a:spcPts val="0"/>
              </a:spcAft>
              <a:buSzPts val="1800"/>
              <a:buChar char="•"/>
            </a:pPr>
            <a:r>
              <a:rPr lang="en-IN"/>
              <a:t>All those objective outcomes need to be measured to see if the site is really driving the desired outcomes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0" name="Google Shape;310;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a:t>The Why: Experimentation and Testing</a:t>
            </a:r>
            <a:endParaRPr b="1"/>
          </a:p>
          <a:p>
            <a:pPr indent="-228600" lvl="0" marL="228600" rtl="0" algn="l">
              <a:lnSpc>
                <a:spcPct val="90000"/>
              </a:lnSpc>
              <a:spcBef>
                <a:spcPts val="1000"/>
              </a:spcBef>
              <a:spcAft>
                <a:spcPts val="0"/>
              </a:spcAft>
              <a:buClr>
                <a:schemeClr val="dk1"/>
              </a:buClr>
              <a:buSzPts val="2800"/>
              <a:buChar char="•"/>
            </a:pPr>
            <a:r>
              <a:rPr lang="en-IN"/>
              <a:t>you can run experiments live on your site with various ideas and let your customers tell you what works best</a:t>
            </a:r>
            <a:endParaRPr/>
          </a:p>
          <a:p>
            <a:pPr indent="-228600" lvl="0" marL="228600" rtl="0" algn="l">
              <a:lnSpc>
                <a:spcPct val="90000"/>
              </a:lnSpc>
              <a:spcBef>
                <a:spcPts val="1000"/>
              </a:spcBef>
              <a:spcAft>
                <a:spcPts val="0"/>
              </a:spcAft>
              <a:buClr>
                <a:schemeClr val="dk1"/>
              </a:buClr>
              <a:buSzPts val="2800"/>
              <a:buChar char="•"/>
            </a:pPr>
            <a:r>
              <a:rPr lang="en-IN"/>
              <a:t>Failing online is cheap and fast!</a:t>
            </a:r>
            <a:endParaRPr/>
          </a:p>
          <a:p>
            <a:pPr indent="-228600" lvl="0" marL="228600" rtl="0" algn="l">
              <a:lnSpc>
                <a:spcPct val="90000"/>
              </a:lnSpc>
              <a:spcBef>
                <a:spcPts val="1000"/>
              </a:spcBef>
              <a:spcAft>
                <a:spcPts val="0"/>
              </a:spcAft>
              <a:buClr>
                <a:schemeClr val="dk1"/>
              </a:buClr>
              <a:buSzPts val="2800"/>
              <a:buChar char="•"/>
            </a:pPr>
            <a:r>
              <a:rPr lang="en-IN"/>
              <a:t>Testing online - different promotional offers via email or search ads before you finalize your strategy and launch it using print, catalog, or TV ads</a:t>
            </a:r>
            <a:endParaRPr/>
          </a:p>
          <a:p>
            <a:pPr indent="-228600" lvl="0" marL="228600" rtl="0" algn="l">
              <a:lnSpc>
                <a:spcPct val="90000"/>
              </a:lnSpc>
              <a:spcBef>
                <a:spcPts val="1000"/>
              </a:spcBef>
              <a:spcAft>
                <a:spcPts val="0"/>
              </a:spcAft>
              <a:buClr>
                <a:schemeClr val="dk1"/>
              </a:buClr>
              <a:buSzPts val="2800"/>
              <a:buChar char="•"/>
            </a:pPr>
            <a:r>
              <a:rPr lang="en-IN"/>
              <a:t>Tools: Google website optimizer, Omniture’s Test&amp;Target, Autonomy’s Optimost, Sitespect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7" name="Google Shape;317;p4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Some testing techniques</a:t>
            </a:r>
            <a:endParaRPr/>
          </a:p>
          <a:p>
            <a:pPr indent="-368300" lvl="1" marL="914400" rtl="0" algn="l">
              <a:spcBef>
                <a:spcPts val="0"/>
              </a:spcBef>
              <a:spcAft>
                <a:spcPts val="0"/>
              </a:spcAft>
              <a:buSzPts val="2200"/>
              <a:buChar char="•"/>
            </a:pPr>
            <a:r>
              <a:rPr lang="en-IN" sz="2800"/>
              <a:t>A/B testing - Test the design of your website, including text, graphics, buttons, banner ads, everything.  </a:t>
            </a:r>
            <a:endParaRPr sz="2800"/>
          </a:p>
          <a:p>
            <a:pPr indent="-368300" lvl="1" marL="914400" rtl="0" algn="l">
              <a:spcBef>
                <a:spcPts val="0"/>
              </a:spcBef>
              <a:spcAft>
                <a:spcPts val="0"/>
              </a:spcAft>
              <a:buSzPts val="2200"/>
              <a:buChar char="•"/>
            </a:pPr>
            <a:r>
              <a:rPr lang="en-IN" sz="2800"/>
              <a:t>Google Website Optimizer - Automates the process of running multivariate tests to help you quickly find the optimal.</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23" name="Google Shape;323;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2590"/>
              <a:buNone/>
            </a:pPr>
            <a:r>
              <a:rPr b="1" lang="en-IN"/>
              <a:t>The Why: Voice of Customer</a:t>
            </a:r>
            <a:endParaRPr b="1"/>
          </a:p>
          <a:p>
            <a:pPr indent="-228600" lvl="0" marL="228600" rtl="0" algn="l">
              <a:lnSpc>
                <a:spcPct val="70000"/>
              </a:lnSpc>
              <a:spcBef>
                <a:spcPts val="1000"/>
              </a:spcBef>
              <a:spcAft>
                <a:spcPts val="0"/>
              </a:spcAft>
              <a:buClr>
                <a:schemeClr val="dk1"/>
              </a:buClr>
              <a:buSzPts val="2800"/>
              <a:buChar char="•"/>
            </a:pPr>
            <a:r>
              <a:rPr lang="en-IN"/>
              <a:t>your web analytics tool can report only what it can record. what your customers wanted but did not see was not recorded.</a:t>
            </a:r>
            <a:endParaRPr/>
          </a:p>
          <a:p>
            <a:pPr indent="-228600" lvl="0" marL="228600" marR="0" rtl="0" algn="l">
              <a:lnSpc>
                <a:spcPct val="70000"/>
              </a:lnSpc>
              <a:spcBef>
                <a:spcPts val="1000"/>
              </a:spcBef>
              <a:spcAft>
                <a:spcPts val="0"/>
              </a:spcAft>
              <a:buSzPts val="2800"/>
              <a:buChar char="•"/>
            </a:pPr>
            <a:r>
              <a:rPr lang="en-IN"/>
              <a:t>ask website visitors through surveys: </a:t>
            </a:r>
            <a:endParaRPr/>
          </a:p>
          <a:p>
            <a:pPr indent="0" lvl="0" marL="457200" marR="0" rtl="0" algn="l">
              <a:lnSpc>
                <a:spcPct val="70000"/>
              </a:lnSpc>
              <a:spcBef>
                <a:spcPts val="1000"/>
              </a:spcBef>
              <a:spcAft>
                <a:spcPts val="0"/>
              </a:spcAft>
              <a:buSzPts val="1018"/>
              <a:buNone/>
            </a:pPr>
            <a:r>
              <a:rPr lang="en-IN"/>
              <a:t>(1) why are you here?; </a:t>
            </a:r>
            <a:endParaRPr/>
          </a:p>
          <a:p>
            <a:pPr indent="0" lvl="0" marL="457200" marR="0" rtl="0" algn="l">
              <a:lnSpc>
                <a:spcPct val="70000"/>
              </a:lnSpc>
              <a:spcBef>
                <a:spcPts val="1000"/>
              </a:spcBef>
              <a:spcAft>
                <a:spcPts val="0"/>
              </a:spcAft>
              <a:buSzPts val="1018"/>
              <a:buNone/>
            </a:pPr>
            <a:r>
              <a:rPr lang="en-IN"/>
              <a:t>(2) were you able to achieve what you came for?; </a:t>
            </a:r>
            <a:endParaRPr/>
          </a:p>
          <a:p>
            <a:pPr indent="0" lvl="0" marL="457200" marR="0" rtl="0" algn="l">
              <a:lnSpc>
                <a:spcPct val="70000"/>
              </a:lnSpc>
              <a:spcBef>
                <a:spcPts val="1000"/>
              </a:spcBef>
              <a:spcAft>
                <a:spcPts val="0"/>
              </a:spcAft>
              <a:buSzPts val="1018"/>
              <a:buNone/>
            </a:pPr>
            <a:r>
              <a:rPr lang="en-IN"/>
              <a:t>(3) if not, why not?  The results can be tied back to analytics data and may reveal customers’ true motivations.</a:t>
            </a:r>
            <a:endParaRPr/>
          </a:p>
          <a:p>
            <a:pPr indent="0" lvl="0" marL="0" rtl="0" algn="l">
              <a:lnSpc>
                <a:spcPct val="70000"/>
              </a:lnSpc>
              <a:spcBef>
                <a:spcPts val="1000"/>
              </a:spcBef>
              <a:spcAft>
                <a:spcPts val="0"/>
              </a:spcAft>
              <a:buClr>
                <a:schemeClr val="dk1"/>
              </a:buClr>
              <a:buSzPts val="2590"/>
              <a:buNone/>
            </a:pPr>
            <a:r>
              <a:t/>
            </a:r>
            <a:endParaRPr/>
          </a:p>
          <a:p>
            <a:pPr indent="0" lvl="0" marL="0" rtl="0" algn="l">
              <a:lnSpc>
                <a:spcPct val="70000"/>
              </a:lnSpc>
              <a:spcBef>
                <a:spcPts val="1000"/>
              </a:spcBef>
              <a:spcAft>
                <a:spcPts val="0"/>
              </a:spcAft>
              <a:buSzPts val="1018"/>
              <a:buNone/>
            </a:pPr>
            <a:r>
              <a:t/>
            </a:r>
            <a:endParaRPr/>
          </a:p>
          <a:p>
            <a:pPr indent="-50800" lvl="0" marL="228600" rtl="0" algn="l">
              <a:lnSpc>
                <a:spcPct val="70000"/>
              </a:lnSpc>
              <a:spcBef>
                <a:spcPts val="1000"/>
              </a:spcBef>
              <a:spcAft>
                <a:spcPts val="0"/>
              </a:spcAft>
              <a:buClr>
                <a:schemeClr val="dk1"/>
              </a:buClr>
              <a:buSzPts val="259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p4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2800"/>
              <a:buFont typeface="Arial"/>
              <a:buNone/>
            </a:pPr>
            <a:r>
              <a:rPr b="1" lang="en-IN"/>
              <a:t>The What Else: Competitive Intelligence</a:t>
            </a:r>
            <a:endParaRPr b="1"/>
          </a:p>
          <a:p>
            <a:pPr indent="-228600" lvl="0" marL="228600" rtl="0" algn="l">
              <a:spcBef>
                <a:spcPts val="1000"/>
              </a:spcBef>
              <a:spcAft>
                <a:spcPts val="0"/>
              </a:spcAft>
              <a:buSzPts val="2800"/>
              <a:buChar char="•"/>
            </a:pPr>
            <a:r>
              <a:rPr lang="en-IN"/>
              <a:t>Knowing how you are performing against your competition - helps you improve, it helps you identify new opportunities, and it helps you  stay relevant</a:t>
            </a:r>
            <a:endParaRPr/>
          </a:p>
          <a:p>
            <a:pPr indent="-165100" lvl="0" marL="228600" rtl="0" algn="l">
              <a:spcBef>
                <a:spcPts val="1000"/>
              </a:spcBef>
              <a:spcAft>
                <a:spcPts val="0"/>
              </a:spcAft>
              <a:buSzPts val="1800"/>
              <a:buChar char="•"/>
            </a:pPr>
            <a:r>
              <a:rPr lang="en-IN"/>
              <a:t>Your competitors may be running campaigns or launching products/features that are impacting your site’s performance (could be either up or down).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36" name="Google Shape;336;p49"/>
          <p:cNvSpPr txBox="1"/>
          <p:nvPr>
            <p:ph idx="1" type="body"/>
          </p:nvPr>
        </p:nvSpPr>
        <p:spPr>
          <a:xfrm>
            <a:off x="6669258" y="1180963"/>
            <a:ext cx="55419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en-IN"/>
              <a:t>Web Analytics 2.0.</a:t>
            </a:r>
            <a:endParaRPr/>
          </a:p>
          <a:p>
            <a:pPr indent="-228600" lvl="0" marL="228600" rtl="0" algn="l">
              <a:lnSpc>
                <a:spcPct val="90000"/>
              </a:lnSpc>
              <a:spcBef>
                <a:spcPts val="1000"/>
              </a:spcBef>
              <a:spcAft>
                <a:spcPts val="0"/>
              </a:spcAft>
              <a:buClr>
                <a:schemeClr val="dk1"/>
              </a:buClr>
              <a:buSzPts val="2800"/>
              <a:buChar char="•"/>
            </a:pPr>
            <a:r>
              <a:rPr lang="en-IN"/>
              <a:t>Clickstream answers the </a:t>
            </a:r>
            <a:r>
              <a:rPr b="1" i="1" lang="en-IN"/>
              <a:t>what</a:t>
            </a:r>
            <a:r>
              <a:rPr i="1" lang="en-IN"/>
              <a:t>. </a:t>
            </a:r>
            <a:endParaRPr i="1"/>
          </a:p>
          <a:p>
            <a:pPr indent="-228600" lvl="0" marL="228600" rtl="0" algn="l">
              <a:lnSpc>
                <a:spcPct val="90000"/>
              </a:lnSpc>
              <a:spcBef>
                <a:spcPts val="1000"/>
              </a:spcBef>
              <a:spcAft>
                <a:spcPts val="0"/>
              </a:spcAft>
              <a:buClr>
                <a:schemeClr val="dk1"/>
              </a:buClr>
              <a:buSzPts val="2800"/>
              <a:buChar char="•"/>
            </a:pPr>
            <a:r>
              <a:rPr i="1" lang="en-IN"/>
              <a:t>Multiple outcomes Analysis answers the </a:t>
            </a:r>
            <a:r>
              <a:rPr b="1" i="1" lang="en-IN"/>
              <a:t>how</a:t>
            </a:r>
            <a:r>
              <a:rPr i="1" lang="en-IN"/>
              <a:t> </a:t>
            </a:r>
            <a:endParaRPr/>
          </a:p>
          <a:p>
            <a:pPr indent="-228600" lvl="0" marL="228600" rtl="0" algn="l">
              <a:lnSpc>
                <a:spcPct val="90000"/>
              </a:lnSpc>
              <a:spcBef>
                <a:spcPts val="1000"/>
              </a:spcBef>
              <a:spcAft>
                <a:spcPts val="0"/>
              </a:spcAft>
              <a:buClr>
                <a:schemeClr val="dk1"/>
              </a:buClr>
              <a:buSzPts val="2800"/>
              <a:buChar char="•"/>
            </a:pPr>
            <a:r>
              <a:rPr i="1" lang="en-IN"/>
              <a:t>Experimentation and Testing and Voice of </a:t>
            </a:r>
            <a:r>
              <a:rPr lang="en-IN"/>
              <a:t>customer</a:t>
            </a:r>
            <a:r>
              <a:rPr i="1" lang="en-IN"/>
              <a:t> help explain the </a:t>
            </a:r>
            <a:r>
              <a:rPr b="1" i="1" lang="en-IN"/>
              <a:t>why</a:t>
            </a:r>
            <a:endParaRPr b="1" i="1"/>
          </a:p>
          <a:p>
            <a:pPr indent="-228600" lvl="0" marL="228600" rtl="0" algn="l">
              <a:lnSpc>
                <a:spcPct val="90000"/>
              </a:lnSpc>
              <a:spcBef>
                <a:spcPts val="1000"/>
              </a:spcBef>
              <a:spcAft>
                <a:spcPts val="0"/>
              </a:spcAft>
              <a:buClr>
                <a:schemeClr val="dk1"/>
              </a:buClr>
              <a:buSzPts val="2800"/>
              <a:buChar char="•"/>
            </a:pPr>
            <a:r>
              <a:rPr lang="en-IN"/>
              <a:t>competitive intelligence answers the </a:t>
            </a:r>
            <a:r>
              <a:rPr b="1" i="1" lang="en-IN"/>
              <a:t>what else</a:t>
            </a:r>
            <a:endParaRPr i="1"/>
          </a:p>
          <a:p>
            <a:pPr indent="-50800" lvl="0" marL="228600" rtl="0" algn="l">
              <a:lnSpc>
                <a:spcPct val="90000"/>
              </a:lnSpc>
              <a:spcBef>
                <a:spcPts val="1000"/>
              </a:spcBef>
              <a:spcAft>
                <a:spcPts val="0"/>
              </a:spcAft>
              <a:buClr>
                <a:schemeClr val="dk1"/>
              </a:buClr>
              <a:buSzPts val="2800"/>
              <a:buNone/>
            </a:pPr>
            <a:r>
              <a:t/>
            </a:r>
            <a:endParaRPr/>
          </a:p>
        </p:txBody>
      </p:sp>
      <p:sp>
        <p:nvSpPr>
          <p:cNvPr id="337" name="Google Shape;337;p49"/>
          <p:cNvSpPr/>
          <p:nvPr/>
        </p:nvSpPr>
        <p:spPr>
          <a:xfrm>
            <a:off x="-320609" y="887506"/>
            <a:ext cx="6970742" cy="4938152"/>
          </a:xfrm>
          <a:prstGeom prst="rect">
            <a:avLst/>
          </a:prstGeom>
          <a:noFill/>
          <a:ln>
            <a:noFill/>
          </a:ln>
        </p:spPr>
      </p:sp>
      <p:pic>
        <p:nvPicPr>
          <p:cNvPr id="338" name="Google Shape;338;p49"/>
          <p:cNvPicPr preferRelativeResize="0"/>
          <p:nvPr/>
        </p:nvPicPr>
        <p:blipFill>
          <a:blip r:embed="rId3">
            <a:alphaModFix/>
          </a:blip>
          <a:stretch>
            <a:fillRect/>
          </a:stretch>
        </p:blipFill>
        <p:spPr>
          <a:xfrm>
            <a:off x="347345" y="1058278"/>
            <a:ext cx="6321900" cy="4741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en-IN" sz="2800"/>
              <a:t>Strategic Shift with Web Analytics 2.0</a:t>
            </a:r>
            <a:endParaRPr/>
          </a:p>
        </p:txBody>
      </p:sp>
      <p:sp>
        <p:nvSpPr>
          <p:cNvPr id="344" name="Google Shape;344;p50"/>
          <p:cNvSpPr/>
          <p:nvPr/>
        </p:nvSpPr>
        <p:spPr>
          <a:xfrm>
            <a:off x="2568388" y="2140661"/>
            <a:ext cx="5634318" cy="4752310"/>
          </a:xfrm>
          <a:prstGeom prst="rect">
            <a:avLst/>
          </a:prstGeom>
          <a:noFill/>
          <a:ln>
            <a:noFill/>
          </a:ln>
        </p:spPr>
      </p:sp>
      <p:pic>
        <p:nvPicPr>
          <p:cNvPr id="345" name="Google Shape;345;p50"/>
          <p:cNvPicPr preferRelativeResize="0"/>
          <p:nvPr/>
        </p:nvPicPr>
        <p:blipFill>
          <a:blip r:embed="rId3">
            <a:alphaModFix/>
          </a:blip>
          <a:stretch>
            <a:fillRect/>
          </a:stretch>
        </p:blipFill>
        <p:spPr>
          <a:xfrm>
            <a:off x="3297400" y="1302325"/>
            <a:ext cx="5784276" cy="5508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Digital Analytics</a:t>
            </a:r>
            <a:endParaRPr/>
          </a:p>
        </p:txBody>
      </p:sp>
      <p:sp>
        <p:nvSpPr>
          <p:cNvPr id="352" name="Google Shape;352;p5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IN" sz="2400"/>
              <a:t>• Digital Analytics is the science of analysis with focus on Internet data.</a:t>
            </a:r>
            <a:endParaRPr sz="2400"/>
          </a:p>
          <a:p>
            <a:pPr indent="0" lvl="0" marL="457200" rtl="0" algn="l">
              <a:spcBef>
                <a:spcPts val="1000"/>
              </a:spcBef>
              <a:spcAft>
                <a:spcPts val="0"/>
              </a:spcAft>
              <a:buClr>
                <a:schemeClr val="dk1"/>
              </a:buClr>
              <a:buSzPts val="1100"/>
              <a:buFont typeface="Arial"/>
              <a:buNone/>
            </a:pPr>
            <a:r>
              <a:rPr lang="en-IN" sz="2400"/>
              <a:t>• Source : </a:t>
            </a:r>
            <a:r>
              <a:rPr lang="en-IN" sz="2400"/>
              <a:t>Website – Web Analytics,  Mobile apps,  Social Media, Third party sources</a:t>
            </a:r>
            <a:endParaRPr sz="2400"/>
          </a:p>
          <a:p>
            <a:pPr indent="0" lvl="0" marL="0" rtl="0" algn="l">
              <a:spcBef>
                <a:spcPts val="1000"/>
              </a:spcBef>
              <a:spcAft>
                <a:spcPts val="0"/>
              </a:spcAft>
              <a:buClr>
                <a:schemeClr val="dk1"/>
              </a:buClr>
              <a:buSzPts val="1100"/>
              <a:buFont typeface="Arial"/>
              <a:buNone/>
            </a:pPr>
            <a:r>
              <a:rPr lang="en-IN" sz="2400"/>
              <a:t>• It is the analysis of quantitative and qualitative data, to gain insights and drive</a:t>
            </a:r>
            <a:endParaRPr sz="2400"/>
          </a:p>
          <a:p>
            <a:pPr indent="0" lvl="0" marL="0" rtl="0" algn="l">
              <a:spcBef>
                <a:spcPts val="1000"/>
              </a:spcBef>
              <a:spcAft>
                <a:spcPts val="0"/>
              </a:spcAft>
              <a:buClr>
                <a:schemeClr val="dk1"/>
              </a:buClr>
              <a:buSzPts val="1100"/>
              <a:buFont typeface="Arial"/>
              <a:buNone/>
            </a:pPr>
            <a:r>
              <a:rPr lang="en-IN" sz="2400"/>
              <a:t>continual improvement.</a:t>
            </a:r>
            <a:endParaRPr sz="2400"/>
          </a:p>
          <a:p>
            <a:pPr indent="0" lvl="0" marL="0" rtl="0" algn="l">
              <a:spcBef>
                <a:spcPts val="1000"/>
              </a:spcBef>
              <a:spcAft>
                <a:spcPts val="0"/>
              </a:spcAft>
              <a:buClr>
                <a:schemeClr val="dk1"/>
              </a:buClr>
              <a:buSzPts val="1100"/>
              <a:buFont typeface="Arial"/>
              <a:buNone/>
            </a:pPr>
            <a:r>
              <a:rPr lang="en-IN" sz="2400"/>
              <a:t>• Big Data, Cloud and Diagnostic Analytics are the trends in Digital Analytics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1000"/>
              </a:spcBef>
              <a:spcAft>
                <a:spcPts val="0"/>
              </a:spcAft>
              <a:buNone/>
            </a:pPr>
            <a:r>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idx="1" type="body"/>
          </p:nvPr>
        </p:nvSpPr>
        <p:spPr>
          <a:xfrm>
            <a:off x="838200" y="1825625"/>
            <a:ext cx="65982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Clr>
                <a:schemeClr val="dk1"/>
              </a:buClr>
              <a:buSzPts val="1100"/>
              <a:buFont typeface="Arial"/>
              <a:buNone/>
            </a:pPr>
            <a:r>
              <a:rPr lang="en-IN" sz="2400"/>
              <a:t>Web Anaytics is the </a:t>
            </a:r>
            <a:r>
              <a:rPr b="1" lang="en-IN" sz="2400"/>
              <a:t>measurement</a:t>
            </a:r>
            <a:r>
              <a:rPr lang="en-IN" sz="2400"/>
              <a:t>, </a:t>
            </a:r>
            <a:r>
              <a:rPr b="1" lang="en-IN" sz="2400"/>
              <a:t>collection</a:t>
            </a:r>
            <a:r>
              <a:rPr lang="en-IN" sz="2400"/>
              <a:t>, </a:t>
            </a:r>
            <a:r>
              <a:rPr b="1" lang="en-IN" sz="2400"/>
              <a:t>analysis </a:t>
            </a:r>
            <a:r>
              <a:rPr lang="en-IN" sz="2400"/>
              <a:t>and </a:t>
            </a:r>
            <a:r>
              <a:rPr b="1" lang="en-IN" sz="2400"/>
              <a:t>reporting </a:t>
            </a:r>
            <a:r>
              <a:rPr lang="en-IN" sz="2400"/>
              <a:t>of </a:t>
            </a:r>
            <a:r>
              <a:rPr b="1" lang="en-IN" sz="2400"/>
              <a:t>Internet data</a:t>
            </a:r>
            <a:r>
              <a:rPr lang="en-IN" sz="2400"/>
              <a:t> for the purpose of </a:t>
            </a:r>
            <a:r>
              <a:rPr b="1" lang="en-IN" sz="2400"/>
              <a:t>understanding </a:t>
            </a:r>
            <a:r>
              <a:rPr lang="en-IN" sz="2400"/>
              <a:t>and </a:t>
            </a:r>
            <a:r>
              <a:rPr b="1" lang="en-IN" sz="2400"/>
              <a:t>optimizing </a:t>
            </a:r>
            <a:r>
              <a:rPr lang="en-IN" sz="2400"/>
              <a:t>web usage</a:t>
            </a:r>
            <a:endParaRPr/>
          </a:p>
        </p:txBody>
      </p:sp>
      <p:pic>
        <p:nvPicPr>
          <p:cNvPr id="359" name="Google Shape;359;p52"/>
          <p:cNvPicPr preferRelativeResize="0"/>
          <p:nvPr/>
        </p:nvPicPr>
        <p:blipFill>
          <a:blip r:embed="rId3">
            <a:alphaModFix/>
          </a:blip>
          <a:stretch>
            <a:fillRect/>
          </a:stretch>
        </p:blipFill>
        <p:spPr>
          <a:xfrm>
            <a:off x="7740338" y="1825625"/>
            <a:ext cx="3857625" cy="3714750"/>
          </a:xfrm>
          <a:prstGeom prst="rect">
            <a:avLst/>
          </a:prstGeom>
          <a:noFill/>
          <a:ln>
            <a:noFill/>
          </a:ln>
        </p:spPr>
      </p:pic>
      <p:pic>
        <p:nvPicPr>
          <p:cNvPr id="360" name="Google Shape;360;p52"/>
          <p:cNvPicPr preferRelativeResize="0"/>
          <p:nvPr/>
        </p:nvPicPr>
        <p:blipFill>
          <a:blip r:embed="rId4">
            <a:alphaModFix/>
          </a:blip>
          <a:stretch>
            <a:fillRect/>
          </a:stretch>
        </p:blipFill>
        <p:spPr>
          <a:xfrm>
            <a:off x="576278" y="4059851"/>
            <a:ext cx="6961800" cy="1134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5" name="Google Shape;115;p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WWW is not synonymous with internet. </a:t>
            </a:r>
            <a:endParaRPr/>
          </a:p>
          <a:p>
            <a:pPr indent="-342900" lvl="1" marL="914400" rtl="0" algn="l">
              <a:spcBef>
                <a:spcPts val="0"/>
              </a:spcBef>
              <a:spcAft>
                <a:spcPts val="0"/>
              </a:spcAft>
              <a:buSzPts val="1800"/>
              <a:buChar char="•"/>
            </a:pPr>
            <a:r>
              <a:rPr lang="en-IN"/>
              <a:t>The Internet is a massive network of networks, a networking infrastructure. While WWW or simply Web, is a way of accessing information over the medium of the internet.</a:t>
            </a:r>
            <a:endParaRPr/>
          </a:p>
          <a:p>
            <a:pPr indent="-342900" lvl="1" marL="914400" rtl="0" algn="l">
              <a:spcBef>
                <a:spcPts val="0"/>
              </a:spcBef>
              <a:spcAft>
                <a:spcPts val="0"/>
              </a:spcAft>
              <a:buSzPts val="1800"/>
              <a:buChar char="•"/>
            </a:pPr>
            <a:r>
              <a:rPr lang="en-IN"/>
              <a:t>Internet connects millions of computers together globally. WWW is an information sharing model that is built on top of the browsers </a:t>
            </a:r>
            <a:endParaRPr/>
          </a:p>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en-IN"/>
              <a:t>How to Choose a Web Analytics Tool:</a:t>
            </a:r>
            <a:endParaRPr/>
          </a:p>
        </p:txBody>
      </p:sp>
      <p:sp>
        <p:nvSpPr>
          <p:cNvPr id="367" name="Google Shape;367;p53"/>
          <p:cNvSpPr txBox="1"/>
          <p:nvPr>
            <p:ph idx="1" type="body"/>
          </p:nvPr>
        </p:nvSpPr>
        <p:spPr>
          <a:xfrm>
            <a:off x="722525"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1000"/>
              </a:spcBef>
              <a:spcAft>
                <a:spcPts val="0"/>
              </a:spcAft>
              <a:buClr>
                <a:schemeClr val="dk1"/>
              </a:buClr>
              <a:buSzPts val="2800"/>
              <a:buChar char="•"/>
            </a:pPr>
            <a:r>
              <a:rPr lang="en-IN"/>
              <a:t>Collect business  requirement</a:t>
            </a:r>
            <a:endParaRPr/>
          </a:p>
          <a:p>
            <a:pPr indent="-228600" lvl="0" marL="228600" rtl="0" algn="l">
              <a:lnSpc>
                <a:spcPct val="90000"/>
              </a:lnSpc>
              <a:spcBef>
                <a:spcPts val="1000"/>
              </a:spcBef>
              <a:spcAft>
                <a:spcPts val="0"/>
              </a:spcAft>
              <a:buClr>
                <a:schemeClr val="dk1"/>
              </a:buClr>
              <a:buSzPts val="2800"/>
              <a:buChar char="•"/>
            </a:pPr>
            <a:r>
              <a:rPr lang="en-IN"/>
              <a:t>Collect technical requirements </a:t>
            </a:r>
            <a:endParaRPr/>
          </a:p>
          <a:p>
            <a:pPr indent="-228600" lvl="0" marL="228600" rtl="0" algn="l">
              <a:lnSpc>
                <a:spcPct val="90000"/>
              </a:lnSpc>
              <a:spcBef>
                <a:spcPts val="1000"/>
              </a:spcBef>
              <a:spcAft>
                <a:spcPts val="0"/>
              </a:spcAft>
              <a:buClr>
                <a:schemeClr val="dk1"/>
              </a:buClr>
              <a:buSzPts val="2800"/>
              <a:buChar char="•"/>
            </a:pPr>
            <a:r>
              <a:rPr lang="en-IN"/>
              <a:t>Documentation</a:t>
            </a:r>
            <a:endParaRPr/>
          </a:p>
          <a:p>
            <a:pPr indent="-228600" lvl="0" marL="228600" rtl="0" algn="l">
              <a:lnSpc>
                <a:spcPct val="90000"/>
              </a:lnSpc>
              <a:spcBef>
                <a:spcPts val="1000"/>
              </a:spcBef>
              <a:spcAft>
                <a:spcPts val="0"/>
              </a:spcAft>
              <a:buClr>
                <a:schemeClr val="dk1"/>
              </a:buClr>
              <a:buSzPts val="2800"/>
              <a:buChar char="•"/>
            </a:pPr>
            <a:r>
              <a:rPr lang="en-IN"/>
              <a:t>Prepare Request for Proposal (RFP)</a:t>
            </a:r>
            <a:endParaRPr/>
          </a:p>
          <a:p>
            <a:pPr indent="-228600" lvl="0" marL="228600" rtl="0" algn="l">
              <a:lnSpc>
                <a:spcPct val="90000"/>
              </a:lnSpc>
              <a:spcBef>
                <a:spcPts val="1000"/>
              </a:spcBef>
              <a:spcAft>
                <a:spcPts val="0"/>
              </a:spcAft>
              <a:buClr>
                <a:schemeClr val="dk1"/>
              </a:buClr>
              <a:buSzPts val="2800"/>
              <a:buChar char="•"/>
            </a:pPr>
            <a:r>
              <a:rPr lang="en-IN"/>
              <a:t>Send RFP to Vendor</a:t>
            </a:r>
            <a:endParaRPr/>
          </a:p>
          <a:p>
            <a:pPr indent="-228600" lvl="0" marL="228600" rtl="0" algn="l">
              <a:lnSpc>
                <a:spcPct val="90000"/>
              </a:lnSpc>
              <a:spcBef>
                <a:spcPts val="1000"/>
              </a:spcBef>
              <a:spcAft>
                <a:spcPts val="0"/>
              </a:spcAft>
              <a:buClr>
                <a:schemeClr val="dk1"/>
              </a:buClr>
              <a:buSzPts val="2800"/>
              <a:buChar char="•"/>
            </a:pPr>
            <a:r>
              <a:rPr lang="en-IN"/>
              <a:t>Analyse reply </a:t>
            </a:r>
            <a:endParaRPr/>
          </a:p>
          <a:p>
            <a:pPr indent="-228600" lvl="0" marL="228600" rtl="0" algn="l">
              <a:lnSpc>
                <a:spcPct val="90000"/>
              </a:lnSpc>
              <a:spcBef>
                <a:spcPts val="1000"/>
              </a:spcBef>
              <a:spcAft>
                <a:spcPts val="0"/>
              </a:spcAft>
              <a:buClr>
                <a:schemeClr val="dk1"/>
              </a:buClr>
              <a:buSzPts val="2800"/>
              <a:buChar char="•"/>
            </a:pPr>
            <a:r>
              <a:rPr lang="en-IN"/>
              <a:t>Select one vendor</a:t>
            </a:r>
            <a:endParaRPr/>
          </a:p>
          <a:p>
            <a:pPr indent="-228600" lvl="0" marL="228600" rtl="0" algn="l">
              <a:lnSpc>
                <a:spcPct val="90000"/>
              </a:lnSpc>
              <a:spcBef>
                <a:spcPts val="1000"/>
              </a:spcBef>
              <a:spcAft>
                <a:spcPts val="0"/>
              </a:spcAft>
              <a:buClr>
                <a:schemeClr val="dk1"/>
              </a:buClr>
              <a:buSzPts val="2800"/>
              <a:buChar char="•"/>
            </a:pPr>
            <a:r>
              <a:rPr lang="en-IN"/>
              <a:t>Implement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74" name="Google Shape;374;p5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SzPts val="2800"/>
              <a:buFont typeface="Calibri"/>
              <a:buChar char="•"/>
            </a:pPr>
            <a:r>
              <a:rPr lang="en-IN"/>
              <a:t>Collect business  requirement</a:t>
            </a:r>
            <a:endParaRPr/>
          </a:p>
          <a:p>
            <a:pPr indent="-406400" lvl="1" marL="914400" marR="0" rtl="0" algn="l">
              <a:lnSpc>
                <a:spcPct val="90000"/>
              </a:lnSpc>
              <a:spcBef>
                <a:spcPts val="1000"/>
              </a:spcBef>
              <a:spcAft>
                <a:spcPts val="0"/>
              </a:spcAft>
              <a:buSzPts val="2800"/>
              <a:buFont typeface="Calibri"/>
              <a:buChar char="•"/>
            </a:pPr>
            <a:r>
              <a:rPr lang="en-IN" sz="2800"/>
              <a:t>support both your existing and future business requirements.</a:t>
            </a:r>
            <a:endParaRPr sz="2800"/>
          </a:p>
          <a:p>
            <a:pPr indent="-406400" lvl="1" marL="914400" marR="0" rtl="0" algn="l">
              <a:lnSpc>
                <a:spcPct val="90000"/>
              </a:lnSpc>
              <a:spcBef>
                <a:spcPts val="1000"/>
              </a:spcBef>
              <a:spcAft>
                <a:spcPts val="0"/>
              </a:spcAft>
              <a:buSzPts val="2800"/>
              <a:buFont typeface="Calibri"/>
              <a:buChar char="•"/>
            </a:pPr>
            <a:r>
              <a:rPr lang="en-IN" sz="2800"/>
              <a:t>Find core objectives of your business and create a list of your desired business outcomes. Next, break down your business objectives into measurable analytics goals. </a:t>
            </a:r>
            <a:endParaRPr sz="2800"/>
          </a:p>
          <a:p>
            <a:pPr indent="-406400" lvl="1" marL="914400" marR="0" rtl="0" algn="l">
              <a:lnSpc>
                <a:spcPct val="90000"/>
              </a:lnSpc>
              <a:spcBef>
                <a:spcPts val="1000"/>
              </a:spcBef>
              <a:spcAft>
                <a:spcPts val="0"/>
              </a:spcAft>
              <a:buSzPts val="2800"/>
              <a:buFont typeface="Calibri"/>
              <a:buChar char="•"/>
            </a:pPr>
            <a:r>
              <a:rPr lang="en-IN" sz="2800">
                <a:solidFill>
                  <a:srgbClr val="333333"/>
                </a:solidFill>
                <a:highlight>
                  <a:srgbClr val="FFFFFF"/>
                </a:highlight>
              </a:rPr>
              <a:t>Business Objectives like - goals, strategy, KPI's, reports, reporting schedule and so on</a:t>
            </a:r>
            <a:endParaRPr sz="1150">
              <a:solidFill>
                <a:srgbClr val="222222"/>
              </a:solidFill>
              <a:highlight>
                <a:srgbClr val="FFFFFF"/>
              </a:highlight>
              <a:latin typeface="Arial"/>
              <a:ea typeface="Arial"/>
              <a:cs typeface="Arial"/>
              <a:sym typeface="Arial"/>
            </a:endParaRPr>
          </a:p>
          <a:p>
            <a:pPr indent="-406400" lvl="1" marL="914400" marR="0" rtl="0" algn="l">
              <a:lnSpc>
                <a:spcPct val="90000"/>
              </a:lnSpc>
              <a:spcBef>
                <a:spcPts val="1000"/>
              </a:spcBef>
              <a:spcAft>
                <a:spcPts val="0"/>
              </a:spcAft>
              <a:buSzPts val="2800"/>
              <a:buFont typeface="Calibri"/>
              <a:buChar char="•"/>
            </a:pPr>
            <a:r>
              <a:rPr lang="en-IN" sz="2800">
                <a:solidFill>
                  <a:srgbClr val="333333"/>
                </a:solidFill>
                <a:highlight>
                  <a:srgbClr val="FFFFFF"/>
                </a:highlight>
              </a:rPr>
              <a:t>Decide what exactly it is you want to track and improve in your business.</a:t>
            </a:r>
            <a:endParaRPr sz="2800">
              <a:solidFill>
                <a:srgbClr val="333333"/>
              </a:solidFill>
              <a:highlight>
                <a:srgbClr val="FFFFFF"/>
              </a:highlight>
            </a:endParaRPr>
          </a:p>
          <a:p>
            <a:pPr indent="0" lvl="0" marL="914400" marR="0" rtl="0" algn="l">
              <a:lnSpc>
                <a:spcPct val="90000"/>
              </a:lnSpc>
              <a:spcBef>
                <a:spcPts val="1000"/>
              </a:spcBef>
              <a:spcAft>
                <a:spcPts val="0"/>
              </a:spcAft>
              <a:buNone/>
            </a:pPr>
            <a:r>
              <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81" name="Google Shape;381;p5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1" marL="914400" rtl="0" algn="l">
              <a:spcBef>
                <a:spcPts val="1000"/>
              </a:spcBef>
              <a:spcAft>
                <a:spcPts val="0"/>
              </a:spcAft>
              <a:buClr>
                <a:srgbClr val="333333"/>
              </a:buClr>
              <a:buSzPts val="2800"/>
              <a:buFont typeface="Calibri"/>
              <a:buChar char="•"/>
            </a:pPr>
            <a:r>
              <a:rPr lang="en-IN" sz="2800">
                <a:solidFill>
                  <a:srgbClr val="333333"/>
                </a:solidFill>
                <a:highlight>
                  <a:srgbClr val="FFFFFF"/>
                </a:highlight>
              </a:rPr>
              <a:t>Some of the metrics you might want to measure include website traffic, online sales, SEO ranking, sales lead quality, customer engagement, subscriber growth, inbound links and time spent on site.</a:t>
            </a:r>
            <a:endParaRPr sz="2800">
              <a:solidFill>
                <a:srgbClr val="333333"/>
              </a:solidFill>
              <a:highlight>
                <a:srgbClr val="FFFFFF"/>
              </a:highlight>
            </a:endParaRPr>
          </a:p>
          <a:p>
            <a:pPr indent="-406400" lvl="1" marL="914400" rtl="0" algn="l">
              <a:spcBef>
                <a:spcPts val="1000"/>
              </a:spcBef>
              <a:spcAft>
                <a:spcPts val="0"/>
              </a:spcAft>
              <a:buClr>
                <a:srgbClr val="333333"/>
              </a:buClr>
              <a:buSzPts val="2800"/>
              <a:buFont typeface="Calibri"/>
              <a:buChar char="•"/>
            </a:pPr>
            <a:r>
              <a:rPr lang="en-IN" sz="2800">
                <a:solidFill>
                  <a:srgbClr val="333333"/>
                </a:solidFill>
                <a:highlight>
                  <a:srgbClr val="FFFFFF"/>
                </a:highlight>
              </a:rPr>
              <a:t>choose a web analytics software that can provide the data you need for your business. In addition, the solution should be scalable to accommodate the future growth and expansion of your business.</a:t>
            </a:r>
            <a:endParaRPr sz="2800">
              <a:solidFill>
                <a:srgbClr val="333333"/>
              </a:solidFill>
              <a:highlight>
                <a:srgbClr val="FFFFFF"/>
              </a:highlight>
            </a:endParaRPr>
          </a:p>
          <a:p>
            <a:pPr indent="0" lvl="0" marL="457200" rtl="0" algn="l">
              <a:spcBef>
                <a:spcPts val="1000"/>
              </a:spcBef>
              <a:spcAft>
                <a:spcPts val="0"/>
              </a:spcAft>
              <a:buNone/>
            </a:pPr>
            <a:r>
              <a:t/>
            </a:r>
            <a:endParaRPr sz="2800">
              <a:solidFill>
                <a:srgbClr val="333333"/>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88" name="Google Shape;388;p56"/>
          <p:cNvSpPr txBox="1"/>
          <p:nvPr>
            <p:ph idx="1" type="body"/>
          </p:nvPr>
        </p:nvSpPr>
        <p:spPr>
          <a:xfrm>
            <a:off x="838200" y="1825625"/>
            <a:ext cx="11274900" cy="4351200"/>
          </a:xfrm>
          <a:prstGeom prst="rect">
            <a:avLst/>
          </a:prstGeom>
        </p:spPr>
        <p:txBody>
          <a:bodyPr anchorCtr="0" anchor="t" bIns="45700" lIns="91425" spcFirstLastPara="1" rIns="91425" wrap="square" tIns="45700">
            <a:noAutofit/>
          </a:bodyPr>
          <a:lstStyle/>
          <a:p>
            <a:pPr indent="-228600" lvl="0" marL="228600" rtl="0" algn="l">
              <a:spcBef>
                <a:spcPts val="1000"/>
              </a:spcBef>
              <a:spcAft>
                <a:spcPts val="0"/>
              </a:spcAft>
              <a:buSzPts val="2800"/>
              <a:buFont typeface="Calibri"/>
              <a:buChar char="•"/>
            </a:pPr>
            <a:r>
              <a:rPr lang="en-IN"/>
              <a:t>Collect technical requirements </a:t>
            </a:r>
            <a:endParaRPr/>
          </a:p>
          <a:p>
            <a:pPr indent="-406400" lvl="1" marL="914400" rtl="0" algn="l">
              <a:spcBef>
                <a:spcPts val="500"/>
              </a:spcBef>
              <a:spcAft>
                <a:spcPts val="0"/>
              </a:spcAft>
              <a:buSzPts val="2800"/>
              <a:buFont typeface="Calibri"/>
              <a:buChar char="•"/>
            </a:pPr>
            <a:r>
              <a:rPr lang="en-IN" sz="2800">
                <a:solidFill>
                  <a:srgbClr val="222222"/>
                </a:solidFill>
                <a:highlight>
                  <a:srgbClr val="FFFFFF"/>
                </a:highlight>
              </a:rPr>
              <a:t>site architecture, servers, scripts, pages, IT needs and so on</a:t>
            </a:r>
            <a:endParaRPr sz="2800">
              <a:solidFill>
                <a:srgbClr val="222222"/>
              </a:solidFill>
              <a:highlight>
                <a:srgbClr val="FFFFFF"/>
              </a:highlight>
            </a:endParaRPr>
          </a:p>
          <a:p>
            <a:pPr indent="-406400" lvl="0" marL="457200" rtl="0" algn="l">
              <a:spcBef>
                <a:spcPts val="1000"/>
              </a:spcBef>
              <a:spcAft>
                <a:spcPts val="0"/>
              </a:spcAft>
              <a:buClr>
                <a:srgbClr val="222222"/>
              </a:buClr>
              <a:buSzPts val="2800"/>
              <a:buFont typeface="Calibri"/>
              <a:buChar char="•"/>
            </a:pPr>
            <a:r>
              <a:rPr lang="en-IN"/>
              <a:t>Documentation</a:t>
            </a:r>
            <a:endParaRPr/>
          </a:p>
          <a:p>
            <a:pPr indent="-406400" lvl="1" marL="914400" rtl="0" algn="l">
              <a:spcBef>
                <a:spcPts val="500"/>
              </a:spcBef>
              <a:spcAft>
                <a:spcPts val="0"/>
              </a:spcAft>
              <a:buClr>
                <a:srgbClr val="222222"/>
              </a:buClr>
              <a:buSzPts val="2800"/>
              <a:buFont typeface="Calibri"/>
              <a:buChar char="•"/>
            </a:pPr>
            <a:r>
              <a:rPr lang="en-IN" sz="2800">
                <a:solidFill>
                  <a:srgbClr val="222222"/>
                </a:solidFill>
                <a:highlight>
                  <a:srgbClr val="FFFFFF"/>
                </a:highlight>
              </a:rPr>
              <a:t>All who need to access the web analytics data should be contacted (inside and outside the company) </a:t>
            </a:r>
            <a:endParaRPr sz="2800">
              <a:solidFill>
                <a:srgbClr val="222222"/>
              </a:solidFill>
              <a:highlight>
                <a:srgbClr val="FFFFFF"/>
              </a:highlight>
            </a:endParaRPr>
          </a:p>
          <a:p>
            <a:pPr indent="-406400" lvl="1" marL="914400" rtl="0" algn="l">
              <a:spcBef>
                <a:spcPts val="500"/>
              </a:spcBef>
              <a:spcAft>
                <a:spcPts val="0"/>
              </a:spcAft>
              <a:buClr>
                <a:srgbClr val="222222"/>
              </a:buClr>
              <a:buSzPts val="2800"/>
              <a:buFont typeface="Calibri"/>
              <a:buChar char="•"/>
            </a:pPr>
            <a:r>
              <a:rPr lang="en-IN" sz="2800">
                <a:solidFill>
                  <a:srgbClr val="222222"/>
                </a:solidFill>
                <a:highlight>
                  <a:srgbClr val="FFFFFF"/>
                </a:highlight>
              </a:rPr>
              <a:t>Document their needs</a:t>
            </a:r>
            <a:endParaRPr sz="2800">
              <a:solidFill>
                <a:srgbClr val="222222"/>
              </a:solidFill>
              <a:highlight>
                <a:srgbClr val="FFFFFF"/>
              </a:highlight>
            </a:endParaRPr>
          </a:p>
          <a:p>
            <a:pPr indent="-406400" lvl="0" marL="457200" rtl="0" algn="l">
              <a:spcBef>
                <a:spcPts val="1000"/>
              </a:spcBef>
              <a:spcAft>
                <a:spcPts val="0"/>
              </a:spcAft>
              <a:buClr>
                <a:srgbClr val="222222"/>
              </a:buClr>
              <a:buSzPts val="2800"/>
              <a:buFont typeface="Calibri"/>
              <a:buChar char="•"/>
            </a:pPr>
            <a:r>
              <a:rPr lang="en-IN"/>
              <a:t>Prepare Request for Proposal (RFP)</a:t>
            </a:r>
            <a:endParaRPr/>
          </a:p>
          <a:p>
            <a:pPr indent="-406400" lvl="1" marL="914400" rtl="0" algn="l">
              <a:spcBef>
                <a:spcPts val="500"/>
              </a:spcBef>
              <a:spcAft>
                <a:spcPts val="0"/>
              </a:spcAft>
              <a:buSzPts val="2800"/>
              <a:buChar char="•"/>
            </a:pPr>
            <a:r>
              <a:rPr lang="en-IN" sz="2800">
                <a:solidFill>
                  <a:srgbClr val="222222"/>
                </a:solidFill>
                <a:highlight>
                  <a:srgbClr val="FFFFFF"/>
                </a:highlight>
              </a:rPr>
              <a:t>A </a:t>
            </a:r>
            <a:r>
              <a:rPr b="1" lang="en-IN" sz="2800">
                <a:solidFill>
                  <a:srgbClr val="222222"/>
                </a:solidFill>
                <a:highlight>
                  <a:srgbClr val="FFFFFF"/>
                </a:highlight>
              </a:rPr>
              <a:t>Request for Proposal</a:t>
            </a:r>
            <a:r>
              <a:rPr lang="en-IN" sz="2800">
                <a:solidFill>
                  <a:srgbClr val="222222"/>
                </a:solidFill>
                <a:highlight>
                  <a:srgbClr val="FFFFFF"/>
                </a:highlight>
              </a:rPr>
              <a:t> is a document that solicits proposal, often made through a bidding process, by an agency or company interested in procurement of a commodity, service, or valuable asset, to potential suppliers to submit business proposals</a:t>
            </a: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5" name="Google Shape;395;p5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406400" lvl="1" marL="914400" rtl="0" algn="l">
              <a:spcBef>
                <a:spcPts val="500"/>
              </a:spcBef>
              <a:spcAft>
                <a:spcPts val="0"/>
              </a:spcAft>
              <a:buSzPts val="2800"/>
              <a:buChar char="•"/>
            </a:pPr>
            <a:r>
              <a:rPr lang="en-IN" sz="2800">
                <a:solidFill>
                  <a:srgbClr val="222222"/>
                </a:solidFill>
                <a:highlight>
                  <a:schemeClr val="lt1"/>
                </a:highlight>
                <a:latin typeface="Arial"/>
                <a:ea typeface="Arial"/>
                <a:cs typeface="Arial"/>
                <a:sym typeface="Arial"/>
              </a:rPr>
              <a:t>Put up all the business and technical requirements along with vendors financial stability</a:t>
            </a:r>
            <a:endParaRPr sz="2800">
              <a:solidFill>
                <a:srgbClr val="222222"/>
              </a:solidFill>
              <a:highlight>
                <a:schemeClr val="lt1"/>
              </a:highlight>
              <a:latin typeface="Arial"/>
              <a:ea typeface="Arial"/>
              <a:cs typeface="Arial"/>
              <a:sym typeface="Arial"/>
            </a:endParaRPr>
          </a:p>
          <a:p>
            <a:pPr indent="-406400" lvl="0" marL="457200" rtl="0" algn="l">
              <a:spcBef>
                <a:spcPts val="1000"/>
              </a:spcBef>
              <a:spcAft>
                <a:spcPts val="0"/>
              </a:spcAft>
              <a:buClr>
                <a:srgbClr val="222222"/>
              </a:buClr>
              <a:buSzPts val="2800"/>
              <a:buChar char="•"/>
            </a:pPr>
            <a:r>
              <a:rPr lang="en-IN"/>
              <a:t>Send RFP to Vendor</a:t>
            </a:r>
            <a:endParaRPr/>
          </a:p>
          <a:p>
            <a:pPr indent="-406400" lvl="1" marL="914400" rtl="0" algn="l">
              <a:spcBef>
                <a:spcPts val="1000"/>
              </a:spcBef>
              <a:spcAft>
                <a:spcPts val="0"/>
              </a:spcAft>
              <a:buSzPts val="2800"/>
              <a:buChar char="•"/>
            </a:pPr>
            <a:r>
              <a:rPr lang="en-IN" sz="2800"/>
              <a:t>Send RFP to Vendor and set a schedule for reply</a:t>
            </a:r>
            <a:endParaRPr sz="2800"/>
          </a:p>
          <a:p>
            <a:pPr indent="-406400" lvl="0" marL="457200" rtl="0" algn="l">
              <a:spcBef>
                <a:spcPts val="1000"/>
              </a:spcBef>
              <a:spcAft>
                <a:spcPts val="0"/>
              </a:spcAft>
              <a:buSzPts val="2800"/>
              <a:buChar char="•"/>
            </a:pPr>
            <a:r>
              <a:rPr lang="en-IN"/>
              <a:t>Analyse reply </a:t>
            </a:r>
            <a:endParaRPr/>
          </a:p>
          <a:p>
            <a:pPr indent="-406400" lvl="1" marL="914400" rtl="0" algn="l">
              <a:spcBef>
                <a:spcPts val="500"/>
              </a:spcBef>
              <a:spcAft>
                <a:spcPts val="0"/>
              </a:spcAft>
              <a:buSzPts val="2800"/>
              <a:buChar char="•"/>
            </a:pPr>
            <a:r>
              <a:rPr lang="en-IN" sz="2800"/>
              <a:t>Check feasibility</a:t>
            </a:r>
            <a:endParaRPr sz="2800"/>
          </a:p>
          <a:p>
            <a:pPr indent="-406400" lvl="1" marL="914400" rtl="0" algn="l">
              <a:spcBef>
                <a:spcPts val="500"/>
              </a:spcBef>
              <a:spcAft>
                <a:spcPts val="0"/>
              </a:spcAft>
              <a:buSzPts val="2800"/>
              <a:buChar char="•"/>
            </a:pPr>
            <a:r>
              <a:rPr lang="en-IN" sz="2800"/>
              <a:t>How much support will you need during the tool evaluation phase, start-up and maintenance?  </a:t>
            </a:r>
            <a:endParaRPr sz="2800"/>
          </a:p>
          <a:p>
            <a:pPr indent="-406400" lvl="1" marL="914400" rtl="0" algn="l">
              <a:spcBef>
                <a:spcPts val="500"/>
              </a:spcBef>
              <a:spcAft>
                <a:spcPts val="0"/>
              </a:spcAft>
              <a:buSzPts val="2800"/>
              <a:buChar char="•"/>
            </a:pPr>
            <a:r>
              <a:rPr lang="en-IN" sz="2800"/>
              <a:t>Is there a downloadable evaluation version or hosted demo available for a trial period?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02" name="Google Shape;402;p5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457200" rtl="0" algn="l">
              <a:spcBef>
                <a:spcPts val="500"/>
              </a:spcBef>
              <a:spcAft>
                <a:spcPts val="0"/>
              </a:spcAft>
              <a:buNone/>
            </a:pPr>
            <a:r>
              <a:t/>
            </a:r>
            <a:endParaRPr/>
          </a:p>
          <a:p>
            <a:pPr indent="-406400" lvl="1" marL="914400" rtl="0" algn="l">
              <a:spcBef>
                <a:spcPts val="500"/>
              </a:spcBef>
              <a:spcAft>
                <a:spcPts val="0"/>
              </a:spcAft>
              <a:buSzPts val="2800"/>
              <a:buChar char="•"/>
            </a:pPr>
            <a:r>
              <a:rPr lang="en-IN" sz="2800"/>
              <a:t>Verify if start-up or maintenance support is part of the package or incremental.  </a:t>
            </a:r>
            <a:endParaRPr sz="2800"/>
          </a:p>
          <a:p>
            <a:pPr indent="-406400" lvl="1" marL="914400" rtl="0" algn="l">
              <a:spcBef>
                <a:spcPts val="500"/>
              </a:spcBef>
              <a:spcAft>
                <a:spcPts val="0"/>
              </a:spcAft>
              <a:buSzPts val="2800"/>
              <a:buChar char="•"/>
            </a:pPr>
            <a:r>
              <a:rPr lang="en-IN" sz="2800"/>
              <a:t>What amount of technical support and problem response will you need?  </a:t>
            </a:r>
            <a:endParaRPr sz="2800"/>
          </a:p>
          <a:p>
            <a:pPr indent="-406400" lvl="1" marL="914400" rtl="0" algn="l">
              <a:spcBef>
                <a:spcPts val="500"/>
              </a:spcBef>
              <a:spcAft>
                <a:spcPts val="0"/>
              </a:spcAft>
              <a:buSzPts val="2800"/>
              <a:buChar char="•"/>
            </a:pPr>
            <a:r>
              <a:rPr lang="en-IN" sz="2800"/>
              <a:t>Is ongoing or more advanced training available?  </a:t>
            </a:r>
            <a:endParaRPr sz="2800"/>
          </a:p>
          <a:p>
            <a:pPr indent="-406400" lvl="1" marL="914400" rtl="0" algn="l">
              <a:spcBef>
                <a:spcPts val="500"/>
              </a:spcBef>
              <a:spcAft>
                <a:spcPts val="0"/>
              </a:spcAft>
              <a:buSzPts val="2800"/>
              <a:buChar char="•"/>
            </a:pPr>
            <a:r>
              <a:rPr lang="en-IN" sz="2800"/>
              <a:t>Is training available online anytime or periodically in person?</a:t>
            </a:r>
            <a:endParaRPr sz="2800"/>
          </a:p>
          <a:p>
            <a:pPr indent="-406400" lvl="0" marL="457200" rtl="0" algn="l">
              <a:spcBef>
                <a:spcPts val="1000"/>
              </a:spcBef>
              <a:spcAft>
                <a:spcPts val="0"/>
              </a:spcAft>
              <a:buSzPts val="2800"/>
              <a:buChar char="•"/>
            </a:pPr>
            <a:r>
              <a:rPr lang="en-IN"/>
              <a:t>Select one vendor who meet your requirements</a:t>
            </a:r>
            <a:endParaRPr/>
          </a:p>
          <a:p>
            <a:pPr indent="-406400" lvl="0" marL="457200" rtl="0" algn="l">
              <a:spcBef>
                <a:spcPts val="1000"/>
              </a:spcBef>
              <a:spcAft>
                <a:spcPts val="0"/>
              </a:spcAft>
              <a:buSzPts val="2800"/>
              <a:buChar char="•"/>
            </a:pPr>
            <a:r>
              <a:rPr lang="en-IN"/>
              <a:t>Implement the tool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IN"/>
              <a:t>The Optimal Strategy for Choosing Your Web Analytics Soul Mate</a:t>
            </a:r>
            <a:endParaRPr/>
          </a:p>
        </p:txBody>
      </p:sp>
      <p:sp>
        <p:nvSpPr>
          <p:cNvPr id="409" name="Google Shape;409;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41934" lvl="0" marL="228600" rtl="0" algn="l">
              <a:lnSpc>
                <a:spcPct val="90000"/>
              </a:lnSpc>
              <a:spcBef>
                <a:spcPts val="0"/>
              </a:spcBef>
              <a:spcAft>
                <a:spcPts val="0"/>
              </a:spcAft>
              <a:buClr>
                <a:schemeClr val="dk1"/>
              </a:buClr>
              <a:buSzPts val="2800"/>
              <a:buChar char="•"/>
            </a:pPr>
            <a:r>
              <a:rPr lang="en-IN"/>
              <a:t>Tools are Data rich but information poor, we need an </a:t>
            </a:r>
            <a:r>
              <a:rPr b="1" lang="en-IN"/>
              <a:t>analyst </a:t>
            </a:r>
            <a:endParaRPr b="1"/>
          </a:p>
          <a:p>
            <a:pPr indent="-241934" lvl="0" marL="228600" rtl="0" algn="l">
              <a:lnSpc>
                <a:spcPct val="90000"/>
              </a:lnSpc>
              <a:spcBef>
                <a:spcPts val="1000"/>
              </a:spcBef>
              <a:spcAft>
                <a:spcPts val="0"/>
              </a:spcAft>
              <a:buClr>
                <a:schemeClr val="dk1"/>
              </a:buClr>
              <a:buSzPts val="2800"/>
              <a:buChar char="•"/>
            </a:pPr>
            <a:r>
              <a:rPr lang="en-IN"/>
              <a:t>Follow 10/90 rule</a:t>
            </a:r>
            <a:endParaRPr/>
          </a:p>
          <a:p>
            <a:pPr indent="-342900" lvl="1" marL="914400" rtl="0" algn="l">
              <a:lnSpc>
                <a:spcPct val="90000"/>
              </a:lnSpc>
              <a:spcBef>
                <a:spcPts val="1000"/>
              </a:spcBef>
              <a:spcAft>
                <a:spcPts val="0"/>
              </a:spcAft>
              <a:buSzPts val="1800"/>
              <a:buChar char="•"/>
            </a:pPr>
            <a:r>
              <a:rPr lang="en-IN" sz="2800"/>
              <a:t>for every $10 you spend on your analytics tool and implementation, you should spend $90 on intelligent digital analysts who can convert your data into actionable insights</a:t>
            </a:r>
            <a:endParaRPr/>
          </a:p>
          <a:p>
            <a:pPr indent="-241934" lvl="0" marL="228600" rtl="0" algn="l">
              <a:lnSpc>
                <a:spcPct val="90000"/>
              </a:lnSpc>
              <a:spcBef>
                <a:spcPts val="1000"/>
              </a:spcBef>
              <a:spcAft>
                <a:spcPts val="0"/>
              </a:spcAft>
              <a:buClr>
                <a:schemeClr val="dk1"/>
              </a:buClr>
              <a:buSzPts val="2800"/>
              <a:buChar char="•"/>
            </a:pPr>
            <a:r>
              <a:rPr b="1" lang="en-IN"/>
              <a:t>Step 1: Three Critical Questions to Ask Yourself Before You Seek an Analytics Soul Mate!</a:t>
            </a:r>
            <a:endParaRPr b="1"/>
          </a:p>
          <a:p>
            <a:pPr indent="-265430" lvl="1" marL="685800" rtl="0" algn="l">
              <a:lnSpc>
                <a:spcPct val="90000"/>
              </a:lnSpc>
              <a:spcBef>
                <a:spcPts val="500"/>
              </a:spcBef>
              <a:spcAft>
                <a:spcPts val="0"/>
              </a:spcAft>
              <a:buClr>
                <a:schemeClr val="dk1"/>
              </a:buClr>
              <a:buSzPts val="2800"/>
              <a:buChar char="•"/>
            </a:pPr>
            <a:r>
              <a:rPr lang="en-IN" sz="2800"/>
              <a:t>“Do I want reporting or analysis?”</a:t>
            </a:r>
            <a:endParaRPr sz="2800"/>
          </a:p>
          <a:p>
            <a:pPr indent="-265430" lvl="1" marL="685800" rtl="0" algn="l">
              <a:lnSpc>
                <a:spcPct val="90000"/>
              </a:lnSpc>
              <a:spcBef>
                <a:spcPts val="500"/>
              </a:spcBef>
              <a:spcAft>
                <a:spcPts val="0"/>
              </a:spcAft>
              <a:buClr>
                <a:schemeClr val="dk1"/>
              </a:buClr>
              <a:buSzPts val="2800"/>
              <a:buChar char="•"/>
            </a:pPr>
            <a:r>
              <a:rPr lang="en-IN" sz="2800"/>
              <a:t>“Do I have IT strength, business strength, or both?”</a:t>
            </a:r>
            <a:endParaRPr sz="2800"/>
          </a:p>
          <a:p>
            <a:pPr indent="-265430" lvl="1" marL="685800" rtl="0" algn="l">
              <a:lnSpc>
                <a:spcPct val="90000"/>
              </a:lnSpc>
              <a:spcBef>
                <a:spcPts val="500"/>
              </a:spcBef>
              <a:spcAft>
                <a:spcPts val="0"/>
              </a:spcAft>
              <a:buClr>
                <a:schemeClr val="dk1"/>
              </a:buClr>
              <a:buSzPts val="2800"/>
              <a:buChar char="•"/>
            </a:pPr>
            <a:r>
              <a:rPr lang="en-IN" sz="2800"/>
              <a:t>“Am I solving just for Clickstream or for Web Analytics 2.0?”</a:t>
            </a:r>
            <a:endParaRPr sz="2800"/>
          </a:p>
          <a:p>
            <a:pPr indent="0" lvl="0" marL="457200" rtl="0" algn="l">
              <a:lnSpc>
                <a:spcPct val="90000"/>
              </a:lnSpc>
              <a:spcBef>
                <a:spcPts val="1000"/>
              </a:spcBef>
              <a:spcAft>
                <a:spcPts val="0"/>
              </a:spcAft>
              <a:buNone/>
            </a:pPr>
            <a:r>
              <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idx="1" type="body"/>
          </p:nvPr>
        </p:nvSpPr>
        <p:spPr>
          <a:xfrm>
            <a:off x="838200" y="682625"/>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b="1" lang="en-IN"/>
              <a:t>Step 2: Ten Questions to Ask Vendors Before You Marry Them</a:t>
            </a:r>
            <a:endParaRPr b="1"/>
          </a:p>
          <a:p>
            <a:pPr indent="-406400" lvl="0" marL="914400" rtl="0" algn="l">
              <a:spcBef>
                <a:spcPts val="1000"/>
              </a:spcBef>
              <a:spcAft>
                <a:spcPts val="0"/>
              </a:spcAft>
              <a:buSzPts val="2800"/>
              <a:buChar char="•"/>
            </a:pPr>
            <a:r>
              <a:rPr lang="en-IN"/>
              <a:t>“What is the difference between your tool/solution and </a:t>
            </a:r>
            <a:r>
              <a:rPr b="1" lang="en-IN"/>
              <a:t>free tools </a:t>
            </a:r>
            <a:r>
              <a:rPr lang="en-IN"/>
              <a:t>from Yahoo! and Google?”</a:t>
            </a:r>
            <a:r>
              <a:rPr lang="en-IN" sz="2800"/>
              <a:t>“ Are you planning a software version? ” </a:t>
            </a:r>
            <a:endParaRPr sz="2800"/>
          </a:p>
          <a:p>
            <a:pPr indent="-406400" lvl="0" marL="914400" rtl="0" algn="l">
              <a:spcBef>
                <a:spcPts val="1000"/>
              </a:spcBef>
              <a:spcAft>
                <a:spcPts val="0"/>
              </a:spcAft>
              <a:buSzPts val="2800"/>
              <a:buChar char="•"/>
            </a:pPr>
            <a:r>
              <a:rPr lang="en-IN" sz="2800"/>
              <a:t>“What data</a:t>
            </a:r>
            <a:r>
              <a:rPr b="1" lang="en-IN" sz="2800"/>
              <a:t> capture mechanisms</a:t>
            </a:r>
            <a:r>
              <a:rPr lang="en-IN" sz="2800"/>
              <a:t> do you use?”</a:t>
            </a:r>
            <a:endParaRPr sz="2800"/>
          </a:p>
          <a:p>
            <a:pPr indent="-406400" lvl="1" marL="914400" rtl="0" algn="l">
              <a:lnSpc>
                <a:spcPct val="90000"/>
              </a:lnSpc>
              <a:spcBef>
                <a:spcPts val="0"/>
              </a:spcBef>
              <a:spcAft>
                <a:spcPts val="0"/>
              </a:spcAft>
              <a:buClr>
                <a:schemeClr val="dk1"/>
              </a:buClr>
              <a:buSzPts val="2800"/>
              <a:buChar char="•"/>
            </a:pPr>
            <a:r>
              <a:rPr lang="en-IN" sz="2800"/>
              <a:t>“Can you calculate the total cost of ownership for your tool?”</a:t>
            </a:r>
            <a:endParaRPr sz="2800"/>
          </a:p>
          <a:p>
            <a:pPr indent="-406400" lvl="1" marL="914400" rtl="0" algn="l">
              <a:lnSpc>
                <a:spcPct val="90000"/>
              </a:lnSpc>
              <a:spcBef>
                <a:spcPts val="500"/>
              </a:spcBef>
              <a:spcAft>
                <a:spcPts val="0"/>
              </a:spcAft>
              <a:buClr>
                <a:schemeClr val="dk1"/>
              </a:buClr>
              <a:buSzPts val="2800"/>
              <a:buChar char="•"/>
            </a:pPr>
            <a:r>
              <a:rPr lang="en-IN" sz="2800"/>
              <a:t>“What kind of </a:t>
            </a:r>
            <a:r>
              <a:rPr b="1" lang="en-IN" sz="2800"/>
              <a:t>support </a:t>
            </a:r>
            <a:r>
              <a:rPr lang="en-IN" sz="2800"/>
              <a:t>do you offer? What do you include for free, and what costs more? Is it free 24/7?”</a:t>
            </a:r>
            <a:endParaRPr sz="2800"/>
          </a:p>
          <a:p>
            <a:pPr indent="-406400" lvl="1" marL="914400" rtl="0" algn="l">
              <a:lnSpc>
                <a:spcPct val="90000"/>
              </a:lnSpc>
              <a:spcBef>
                <a:spcPts val="500"/>
              </a:spcBef>
              <a:spcAft>
                <a:spcPts val="0"/>
              </a:spcAft>
              <a:buClr>
                <a:schemeClr val="dk1"/>
              </a:buClr>
              <a:buSzPts val="2800"/>
              <a:buChar char="•"/>
            </a:pPr>
            <a:r>
              <a:rPr lang="en-IN" sz="2800"/>
              <a:t>“What features in your tool allow me to segment the data?”</a:t>
            </a:r>
            <a:endParaRPr sz="2800"/>
          </a:p>
          <a:p>
            <a:pPr indent="-406400" lvl="1" marL="914400" rtl="0" algn="l">
              <a:lnSpc>
                <a:spcPct val="90000"/>
              </a:lnSpc>
              <a:spcBef>
                <a:spcPts val="500"/>
              </a:spcBef>
              <a:spcAft>
                <a:spcPts val="0"/>
              </a:spcAft>
              <a:buClr>
                <a:schemeClr val="dk1"/>
              </a:buClr>
              <a:buSzPts val="2800"/>
              <a:buChar char="•"/>
            </a:pPr>
            <a:r>
              <a:rPr lang="en-IN" sz="2800"/>
              <a:t> “What options do I have for </a:t>
            </a:r>
            <a:r>
              <a:rPr b="1" lang="en-IN" sz="2800"/>
              <a:t>exporting </a:t>
            </a:r>
            <a:r>
              <a:rPr lang="en-IN" sz="2800"/>
              <a:t>data from your system into our company’s system?”</a:t>
            </a:r>
            <a:endParaRPr sz="2800"/>
          </a:p>
          <a:p>
            <a:pPr indent="-406400" lvl="1" marL="914400" rtl="0" algn="l">
              <a:lnSpc>
                <a:spcPct val="90000"/>
              </a:lnSpc>
              <a:spcBef>
                <a:spcPts val="500"/>
              </a:spcBef>
              <a:spcAft>
                <a:spcPts val="0"/>
              </a:spcAft>
              <a:buClr>
                <a:schemeClr val="dk1"/>
              </a:buClr>
              <a:buSzPts val="2800"/>
              <a:buChar char="•"/>
            </a:pPr>
            <a:r>
              <a:rPr lang="en-IN" sz="2800"/>
              <a:t>“Why did the last two clients you </a:t>
            </a:r>
            <a:r>
              <a:rPr b="1" lang="en-IN" sz="2800"/>
              <a:t>lost cancel</a:t>
            </a:r>
            <a:r>
              <a:rPr lang="en-IN" sz="2800"/>
              <a:t> their contracts? Who are they using now?</a:t>
            </a:r>
            <a:endParaRPr sz="2800"/>
          </a:p>
          <a:p>
            <a:pPr indent="-50800" lvl="0" marL="6858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idx="1" type="body"/>
          </p:nvPr>
        </p:nvSpPr>
        <p:spPr>
          <a:xfrm>
            <a:off x="838200" y="1027906"/>
            <a:ext cx="10515600" cy="5601494"/>
          </a:xfrm>
          <a:prstGeom prst="rect">
            <a:avLst/>
          </a:prstGeom>
          <a:noFill/>
          <a:ln>
            <a:noFill/>
          </a:ln>
        </p:spPr>
        <p:txBody>
          <a:bodyPr anchorCtr="0" anchor="t" bIns="45700" lIns="91425" spcFirstLastPara="1" rIns="91425" wrap="square" tIns="45700">
            <a:noAutofit/>
          </a:bodyPr>
          <a:lstStyle/>
          <a:p>
            <a:pPr indent="-241934" lvl="0" marL="228600" rtl="0" algn="l">
              <a:lnSpc>
                <a:spcPct val="90000"/>
              </a:lnSpc>
              <a:spcBef>
                <a:spcPts val="0"/>
              </a:spcBef>
              <a:spcAft>
                <a:spcPts val="0"/>
              </a:spcAft>
              <a:buClr>
                <a:schemeClr val="dk1"/>
              </a:buClr>
              <a:buSzPts val="2800"/>
              <a:buChar char="•"/>
            </a:pPr>
            <a:r>
              <a:rPr b="1" lang="en-IN"/>
              <a:t>Step 3: Identifying Your Web Analytics Soul Mate (How to Run an Effective Tool Pilot)</a:t>
            </a:r>
            <a:endParaRPr b="1"/>
          </a:p>
          <a:p>
            <a:pPr indent="-265430" lvl="1" marL="685800" rtl="0" algn="l">
              <a:lnSpc>
                <a:spcPct val="90000"/>
              </a:lnSpc>
              <a:spcBef>
                <a:spcPts val="500"/>
              </a:spcBef>
              <a:spcAft>
                <a:spcPts val="0"/>
              </a:spcAft>
              <a:buClr>
                <a:schemeClr val="dk1"/>
              </a:buClr>
              <a:buSzPts val="2800"/>
              <a:buChar char="•"/>
            </a:pPr>
            <a:r>
              <a:rPr b="1" lang="en-IN" sz="2800"/>
              <a:t>Usability</a:t>
            </a:r>
            <a:r>
              <a:rPr lang="en-IN" sz="2800"/>
              <a:t>:</a:t>
            </a:r>
            <a:endParaRPr sz="2800"/>
          </a:p>
          <a:p>
            <a:pPr indent="-288925" lvl="2" marL="1143000" rtl="0" algn="l">
              <a:lnSpc>
                <a:spcPct val="90000"/>
              </a:lnSpc>
              <a:spcBef>
                <a:spcPts val="500"/>
              </a:spcBef>
              <a:spcAft>
                <a:spcPts val="0"/>
              </a:spcAft>
              <a:buClr>
                <a:schemeClr val="dk1"/>
              </a:buClr>
              <a:buSzPts val="2800"/>
              <a:buChar char="•"/>
            </a:pPr>
            <a:r>
              <a:rPr lang="en-IN" sz="2800"/>
              <a:t> Determine the </a:t>
            </a:r>
            <a:r>
              <a:rPr b="1" lang="en-IN" sz="2800"/>
              <a:t>accessibility/intuitiveness</a:t>
            </a:r>
            <a:r>
              <a:rPr lang="en-IN" sz="2800"/>
              <a:t> of the tool.</a:t>
            </a:r>
            <a:endParaRPr sz="2800"/>
          </a:p>
          <a:p>
            <a:pPr indent="-288925" lvl="2" marL="1143000" rtl="0" algn="l">
              <a:lnSpc>
                <a:spcPct val="90000"/>
              </a:lnSpc>
              <a:spcBef>
                <a:spcPts val="500"/>
              </a:spcBef>
              <a:spcAft>
                <a:spcPts val="0"/>
              </a:spcAft>
              <a:buClr>
                <a:schemeClr val="dk1"/>
              </a:buClr>
              <a:buSzPts val="2800"/>
              <a:buChar char="•"/>
            </a:pPr>
            <a:r>
              <a:rPr lang="en-IN" sz="2800"/>
              <a:t> Establish whether your target audiences (for example, business, data analyst, and IT) can actually use and </a:t>
            </a:r>
            <a:r>
              <a:rPr b="1" lang="en-IN" sz="2800"/>
              <a:t>customize </a:t>
            </a:r>
            <a:r>
              <a:rPr lang="en-IN" sz="2800"/>
              <a:t>the tool set and reporting or whether you must get dedicated resources to create the necessary reporting and dashboards on their behalf. </a:t>
            </a:r>
            <a:endParaRPr sz="2800"/>
          </a:p>
          <a:p>
            <a:pPr indent="-288925" lvl="2" marL="1143000" rtl="0" algn="l">
              <a:lnSpc>
                <a:spcPct val="90000"/>
              </a:lnSpc>
              <a:spcBef>
                <a:spcPts val="500"/>
              </a:spcBef>
              <a:spcAft>
                <a:spcPts val="0"/>
              </a:spcAft>
              <a:buClr>
                <a:schemeClr val="dk1"/>
              </a:buClr>
              <a:buSzPts val="2800"/>
              <a:buChar char="•"/>
            </a:pPr>
            <a:r>
              <a:rPr lang="en-IN" sz="2800"/>
              <a:t>Get a feel for the extent of </a:t>
            </a:r>
            <a:r>
              <a:rPr b="1" lang="en-IN" sz="2800"/>
              <a:t>training </a:t>
            </a:r>
            <a:r>
              <a:rPr lang="en-IN" sz="2800"/>
              <a:t>needed.</a:t>
            </a:r>
            <a:endParaRPr sz="2800"/>
          </a:p>
          <a:p>
            <a:pPr indent="-87630" lvl="1" marL="685800" rtl="0" algn="l">
              <a:lnSpc>
                <a:spcPct val="90000"/>
              </a:lnSpc>
              <a:spcBef>
                <a:spcPts val="500"/>
              </a:spcBef>
              <a:spcAft>
                <a:spcPts val="0"/>
              </a:spcAft>
              <a:buClr>
                <a:schemeClr val="dk1"/>
              </a:buClr>
              <a:buSzPts val="2400"/>
              <a:buNone/>
            </a:pPr>
            <a:r>
              <a:t/>
            </a:r>
            <a:endParaRPr sz="2800"/>
          </a:p>
          <a:p>
            <a:pPr indent="-64135"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txBox="1"/>
          <p:nvPr>
            <p:ph idx="1" type="body"/>
          </p:nvPr>
        </p:nvSpPr>
        <p:spPr>
          <a:xfrm>
            <a:off x="838200" y="758825"/>
            <a:ext cx="10515600" cy="4351200"/>
          </a:xfrm>
          <a:prstGeom prst="rect">
            <a:avLst/>
          </a:prstGeom>
        </p:spPr>
        <p:txBody>
          <a:bodyPr anchorCtr="0" anchor="t" bIns="45700" lIns="91425" spcFirstLastPara="1" rIns="91425" wrap="square" tIns="45700">
            <a:noAutofit/>
          </a:bodyPr>
          <a:lstStyle/>
          <a:p>
            <a:pPr indent="-265430" lvl="1" marL="685800" rtl="0" algn="l">
              <a:spcBef>
                <a:spcPts val="500"/>
              </a:spcBef>
              <a:spcAft>
                <a:spcPts val="0"/>
              </a:spcAft>
              <a:buSzPts val="2800"/>
              <a:buChar char="•"/>
            </a:pPr>
            <a:r>
              <a:rPr b="1" lang="en-IN" sz="2800"/>
              <a:t>Functionality</a:t>
            </a:r>
            <a:r>
              <a:rPr lang="en-IN" sz="2800"/>
              <a:t> </a:t>
            </a:r>
            <a:endParaRPr sz="2800"/>
          </a:p>
          <a:p>
            <a:pPr indent="-288925" lvl="2" marL="1143000" rtl="0" algn="l">
              <a:spcBef>
                <a:spcPts val="500"/>
              </a:spcBef>
              <a:spcAft>
                <a:spcPts val="0"/>
              </a:spcAft>
              <a:buSzPts val="2800"/>
              <a:buChar char="•"/>
            </a:pPr>
            <a:r>
              <a:rPr lang="en-IN" sz="2800"/>
              <a:t>Test the functionality in </a:t>
            </a:r>
            <a:r>
              <a:rPr b="1" lang="en-IN" sz="2800"/>
              <a:t>realistic business situations</a:t>
            </a:r>
            <a:r>
              <a:rPr lang="en-IN" sz="2800"/>
              <a:t>: does it really do what it said on the tin? </a:t>
            </a:r>
            <a:endParaRPr sz="2800"/>
          </a:p>
          <a:p>
            <a:pPr indent="-288925" lvl="2" marL="1143000" rtl="0" algn="l">
              <a:spcBef>
                <a:spcPts val="500"/>
              </a:spcBef>
              <a:spcAft>
                <a:spcPts val="0"/>
              </a:spcAft>
              <a:buSzPts val="2800"/>
              <a:buChar char="•"/>
            </a:pPr>
            <a:r>
              <a:rPr lang="en-IN" sz="2800"/>
              <a:t>Can you use out-of-the-box reports/features and page tagging, or do you need to customize and extend data collection to meet your needs? (You may need to run a handful of scenarios with vendors.)</a:t>
            </a:r>
            <a:endParaRPr sz="2800"/>
          </a:p>
          <a:p>
            <a:pPr indent="-288925" lvl="2" marL="1143000" rtl="0" algn="l">
              <a:spcBef>
                <a:spcPts val="500"/>
              </a:spcBef>
              <a:spcAft>
                <a:spcPts val="0"/>
              </a:spcAft>
              <a:buSzPts val="2800"/>
              <a:buChar char="•"/>
            </a:pPr>
            <a:r>
              <a:rPr lang="en-IN" sz="2800"/>
              <a:t> Test </a:t>
            </a:r>
            <a:r>
              <a:rPr b="1" lang="en-IN" sz="2800"/>
              <a:t>potential interoperability</a:t>
            </a:r>
            <a:r>
              <a:rPr lang="en-IN" sz="2800"/>
              <a:t> with your other systems/data sources. </a:t>
            </a:r>
            <a:endParaRPr sz="2800"/>
          </a:p>
          <a:p>
            <a:pPr indent="0" lvl="0" marL="1371600" rtl="0" algn="l">
              <a:spcBef>
                <a:spcPts val="1000"/>
              </a:spcBef>
              <a:spcAft>
                <a:spcPts val="0"/>
              </a:spcAft>
              <a:buNone/>
            </a:pPr>
            <a:r>
              <a:t/>
            </a:r>
            <a:endParaRPr sz="2800"/>
          </a:p>
          <a:p>
            <a:pPr indent="-241934" lvl="0" marL="228600" rtl="0" algn="l">
              <a:spcBef>
                <a:spcPts val="1000"/>
              </a:spcBef>
              <a:spcAft>
                <a:spcPts val="0"/>
              </a:spcAft>
              <a:buSzPts val="2800"/>
              <a:buChar char="•"/>
            </a:pPr>
            <a:r>
              <a:rPr b="1" lang="en-IN"/>
              <a:t>Step 4: Negotiating the Prenuptials: Check SLAs for Your Web Analytics Vendor Contract</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Web 2.0</a:t>
            </a:r>
            <a:endParaRPr/>
          </a:p>
        </p:txBody>
      </p:sp>
      <p:sp>
        <p:nvSpPr>
          <p:cNvPr id="122" name="Google Shape;122;p18"/>
          <p:cNvSpPr txBox="1"/>
          <p:nvPr>
            <p:ph idx="1" type="body"/>
          </p:nvPr>
        </p:nvSpPr>
        <p:spPr>
          <a:xfrm>
            <a:off x="838200" y="1825625"/>
            <a:ext cx="78474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IN"/>
              <a:t>It is 2nd generation of the www that focused on the ability for people to </a:t>
            </a:r>
            <a:r>
              <a:rPr b="1" lang="en-IN"/>
              <a:t>collaborate and share</a:t>
            </a:r>
            <a:r>
              <a:rPr lang="en-IN"/>
              <a:t> information online. </a:t>
            </a:r>
            <a:endParaRPr/>
          </a:p>
          <a:p>
            <a:pPr indent="-342900" lvl="0" marL="457200" rtl="0" algn="l">
              <a:spcBef>
                <a:spcPts val="0"/>
              </a:spcBef>
              <a:spcAft>
                <a:spcPts val="0"/>
              </a:spcAft>
              <a:buSzPts val="1800"/>
              <a:buChar char="•"/>
            </a:pPr>
            <a:r>
              <a:rPr lang="en-IN"/>
              <a:t>It signifies a </a:t>
            </a:r>
            <a:r>
              <a:rPr b="1" lang="en-IN"/>
              <a:t>conversation </a:t>
            </a:r>
            <a:r>
              <a:rPr lang="en-IN"/>
              <a:t>between the original author of the content and all those who can comment or participate. </a:t>
            </a:r>
            <a:endParaRPr/>
          </a:p>
          <a:p>
            <a:pPr indent="-342900" lvl="0" marL="457200" rtl="0" algn="l">
              <a:spcBef>
                <a:spcPts val="0"/>
              </a:spcBef>
              <a:spcAft>
                <a:spcPts val="0"/>
              </a:spcAft>
              <a:buSzPts val="1800"/>
              <a:buChar char="•"/>
            </a:pPr>
            <a:r>
              <a:rPr lang="en-IN"/>
              <a:t>wisdom, people-centric, participative, and </a:t>
            </a:r>
            <a:r>
              <a:rPr b="1" lang="en-IN"/>
              <a:t>read- write </a:t>
            </a:r>
            <a:r>
              <a:rPr lang="en-IN"/>
              <a:t>web</a:t>
            </a:r>
            <a:endParaRPr/>
          </a:p>
          <a:p>
            <a:pPr indent="-342900" lvl="0" marL="457200" rtl="0" algn="l">
              <a:spcBef>
                <a:spcPts val="0"/>
              </a:spcBef>
              <a:spcAft>
                <a:spcPts val="0"/>
              </a:spcAft>
              <a:buSzPts val="1800"/>
              <a:buChar char="•"/>
            </a:pPr>
            <a:r>
              <a:rPr lang="en-IN"/>
              <a:t>It refers to the transition form static HTML web pages to a more</a:t>
            </a:r>
            <a:r>
              <a:rPr b="1" lang="en-IN"/>
              <a:t> dynamic web</a:t>
            </a:r>
            <a:r>
              <a:rPr lang="en-IN"/>
              <a:t>. </a:t>
            </a:r>
            <a:endParaRPr/>
          </a:p>
          <a:p>
            <a:pPr indent="-342900" lvl="0" marL="457200" rtl="0" algn="l">
              <a:spcBef>
                <a:spcPts val="0"/>
              </a:spcBef>
              <a:spcAft>
                <a:spcPts val="0"/>
              </a:spcAft>
              <a:buSzPts val="1800"/>
              <a:buChar char="•"/>
            </a:pPr>
            <a:r>
              <a:rPr lang="en-IN"/>
              <a:t>It is also regarded as the social web. Eg: Wikipedia, facebook, youtube.</a:t>
            </a:r>
            <a:endParaRPr/>
          </a:p>
        </p:txBody>
      </p:sp>
      <p:pic>
        <p:nvPicPr>
          <p:cNvPr id="123" name="Google Shape;123;p18"/>
          <p:cNvPicPr preferRelativeResize="0"/>
          <p:nvPr/>
        </p:nvPicPr>
        <p:blipFill>
          <a:blip r:embed="rId3">
            <a:alphaModFix/>
          </a:blip>
          <a:stretch>
            <a:fillRect/>
          </a:stretch>
        </p:blipFill>
        <p:spPr>
          <a:xfrm>
            <a:off x="8470313" y="2327775"/>
            <a:ext cx="3495675" cy="2533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IN"/>
              <a:t>The Key to Glory:Measuring Success</a:t>
            </a:r>
            <a:br>
              <a:rPr b="1" lang="en-IN"/>
            </a:br>
            <a:endParaRPr/>
          </a:p>
        </p:txBody>
      </p:sp>
      <p:sp>
        <p:nvSpPr>
          <p:cNvPr id="432" name="Google Shape;432;p63"/>
          <p:cNvSpPr txBox="1"/>
          <p:nvPr>
            <p:ph idx="1" type="body"/>
          </p:nvPr>
        </p:nvSpPr>
        <p:spPr>
          <a:xfrm>
            <a:off x="838200" y="1825625"/>
            <a:ext cx="11353800" cy="4351338"/>
          </a:xfrm>
          <a:prstGeom prst="rect">
            <a:avLst/>
          </a:prstGeom>
          <a:noFill/>
          <a:ln>
            <a:noFill/>
          </a:ln>
        </p:spPr>
        <p:txBody>
          <a:bodyPr anchorCtr="0" anchor="t" bIns="45700" lIns="91425" spcFirstLastPara="1" rIns="91425" wrap="square" tIns="45700">
            <a:noAutofit/>
          </a:bodyPr>
          <a:lstStyle/>
          <a:p>
            <a:pPr indent="-254000" lvl="1" marL="685800" rtl="0" algn="l">
              <a:lnSpc>
                <a:spcPct val="90000"/>
              </a:lnSpc>
              <a:spcBef>
                <a:spcPts val="0"/>
              </a:spcBef>
              <a:spcAft>
                <a:spcPts val="0"/>
              </a:spcAft>
              <a:buClr>
                <a:schemeClr val="dk1"/>
              </a:buClr>
              <a:buSzPts val="2800"/>
              <a:buChar char="•"/>
            </a:pPr>
            <a:r>
              <a:rPr lang="en-IN" sz="2800"/>
              <a:t>Actionable Outcome KPIs</a:t>
            </a:r>
            <a:endParaRPr sz="2800"/>
          </a:p>
          <a:p>
            <a:pPr indent="-254000" lvl="1" marL="685800" rtl="0" algn="l">
              <a:lnSpc>
                <a:spcPct val="90000"/>
              </a:lnSpc>
              <a:spcBef>
                <a:spcPts val="500"/>
              </a:spcBef>
              <a:spcAft>
                <a:spcPts val="0"/>
              </a:spcAft>
              <a:buClr>
                <a:schemeClr val="dk1"/>
              </a:buClr>
              <a:buSzPts val="2800"/>
              <a:buChar char="•"/>
            </a:pPr>
            <a:r>
              <a:rPr b="1" lang="en-IN" sz="2800"/>
              <a:t>Key Performance Indicators (KPI) </a:t>
            </a:r>
            <a:r>
              <a:rPr lang="en-IN" sz="2800"/>
              <a:t>are financial and non-financial metrics used to help an organization define and measure progress toward organizational goals. </a:t>
            </a:r>
            <a:endParaRPr sz="2800"/>
          </a:p>
          <a:p>
            <a:pPr indent="-406400" lvl="1" marL="914400" rtl="0" algn="l">
              <a:lnSpc>
                <a:spcPct val="100000"/>
              </a:lnSpc>
              <a:spcBef>
                <a:spcPts val="0"/>
              </a:spcBef>
              <a:spcAft>
                <a:spcPts val="0"/>
              </a:spcAft>
              <a:buSzPts val="2800"/>
              <a:buChar char="•"/>
            </a:pPr>
            <a:r>
              <a:rPr lang="en-IN" sz="2800"/>
              <a:t>Most important measures are: </a:t>
            </a:r>
            <a:r>
              <a:rPr b="1" lang="en-IN" sz="2800"/>
              <a:t>outcomes</a:t>
            </a:r>
            <a:r>
              <a:rPr lang="en-IN" sz="2800"/>
              <a:t> / </a:t>
            </a:r>
            <a:r>
              <a:rPr b="1" lang="en-IN" sz="2800"/>
              <a:t>conversions</a:t>
            </a:r>
            <a:endParaRPr b="1" sz="2800"/>
          </a:p>
          <a:p>
            <a:pPr indent="-406400" lvl="1" marL="914400" rtl="0" algn="l">
              <a:lnSpc>
                <a:spcPct val="100000"/>
              </a:lnSpc>
              <a:spcBef>
                <a:spcPts val="0"/>
              </a:spcBef>
              <a:spcAft>
                <a:spcPts val="0"/>
              </a:spcAft>
              <a:buSzPts val="2800"/>
              <a:buChar char="•"/>
            </a:pPr>
            <a:r>
              <a:rPr lang="en-IN" sz="2800"/>
              <a:t>Implement your </a:t>
            </a:r>
            <a:r>
              <a:rPr b="1" lang="en-IN" sz="2800"/>
              <a:t>Goals</a:t>
            </a:r>
            <a:r>
              <a:rPr lang="en-IN" sz="2800"/>
              <a:t> in the web analytics tool</a:t>
            </a:r>
            <a:endParaRPr sz="2800"/>
          </a:p>
          <a:p>
            <a:pPr indent="-406400" lvl="1" marL="914400" rtl="0" algn="l">
              <a:lnSpc>
                <a:spcPct val="100000"/>
              </a:lnSpc>
              <a:spcBef>
                <a:spcPts val="0"/>
              </a:spcBef>
              <a:spcAft>
                <a:spcPts val="0"/>
              </a:spcAft>
              <a:buSzPts val="2800"/>
              <a:buFont typeface="Calibri"/>
              <a:buChar char="•"/>
            </a:pPr>
            <a:r>
              <a:rPr lang="en-IN" sz="2800"/>
              <a:t>Focus on the </a:t>
            </a:r>
            <a:r>
              <a:rPr b="1" lang="en-IN" sz="2800"/>
              <a:t>critical few</a:t>
            </a:r>
            <a:r>
              <a:rPr lang="en-IN" sz="2800"/>
              <a:t> - 2 to 4 metrics - most important factors for your business</a:t>
            </a:r>
            <a:endParaRPr sz="2800"/>
          </a:p>
          <a:p>
            <a:pPr indent="0" lvl="0" marL="914400" rtl="0" algn="l">
              <a:lnSpc>
                <a:spcPct val="90000"/>
              </a:lnSpc>
              <a:spcBef>
                <a:spcPts val="500"/>
              </a:spcBef>
              <a:spcAft>
                <a:spcPts val="0"/>
              </a:spcAft>
              <a:buNone/>
            </a:pPr>
            <a:r>
              <a:t/>
            </a:r>
            <a:endParaRPr sz="2800"/>
          </a:p>
          <a:p>
            <a:pPr indent="-76200" lvl="2" marL="1143000" rtl="0" algn="l">
              <a:lnSpc>
                <a:spcPct val="90000"/>
              </a:lnSpc>
              <a:spcBef>
                <a:spcPts val="500"/>
              </a:spcBef>
              <a:spcAft>
                <a:spcPts val="0"/>
              </a:spcAft>
              <a:buClr>
                <a:schemeClr val="dk1"/>
              </a:buClr>
              <a:buSzPts val="2400"/>
              <a:buNone/>
            </a:pPr>
            <a:r>
              <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39" name="Google Shape;439;p6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0"/>
              </a:spcBef>
              <a:spcAft>
                <a:spcPts val="0"/>
              </a:spcAft>
              <a:buClr>
                <a:srgbClr val="000000"/>
              </a:buClr>
              <a:buSzPts val="2800"/>
              <a:buFont typeface="Calibri"/>
              <a:buChar char="●"/>
            </a:pPr>
            <a:r>
              <a:rPr b="1" lang="en-IN">
                <a:solidFill>
                  <a:srgbClr val="000000"/>
                </a:solidFill>
              </a:rPr>
              <a:t>Key Performance Indicators (KPIs) for business:</a:t>
            </a:r>
            <a:endParaRPr b="1">
              <a:solidFill>
                <a:srgbClr val="000000"/>
              </a:solidFill>
            </a:endParaRPr>
          </a:p>
          <a:p>
            <a:pPr indent="-406400" lvl="1" marL="914400" rtl="0" algn="l">
              <a:lnSpc>
                <a:spcPct val="100000"/>
              </a:lnSpc>
              <a:spcBef>
                <a:spcPts val="0"/>
              </a:spcBef>
              <a:spcAft>
                <a:spcPts val="0"/>
              </a:spcAft>
              <a:buClr>
                <a:srgbClr val="000000"/>
              </a:buClr>
              <a:buSzPts val="2800"/>
              <a:buChar char="○"/>
            </a:pPr>
            <a:r>
              <a:rPr b="1" lang="en-IN" sz="2800">
                <a:solidFill>
                  <a:srgbClr val="000000"/>
                </a:solidFill>
              </a:rPr>
              <a:t>Task Completion Rate</a:t>
            </a:r>
            <a:r>
              <a:rPr lang="en-IN" sz="2800">
                <a:solidFill>
                  <a:srgbClr val="000000"/>
                </a:solidFill>
              </a:rPr>
              <a:t> - is the percentage of Visitors to your website who rate if they were able to complete the primary purpose for their visit.</a:t>
            </a:r>
            <a:endParaRPr sz="2800">
              <a:solidFill>
                <a:srgbClr val="000000"/>
              </a:solidFill>
            </a:endParaRPr>
          </a:p>
          <a:p>
            <a:pPr indent="-406400" lvl="1" marL="914400" rtl="0" algn="l">
              <a:lnSpc>
                <a:spcPct val="100000"/>
              </a:lnSpc>
              <a:spcBef>
                <a:spcPts val="0"/>
              </a:spcBef>
              <a:spcAft>
                <a:spcPts val="0"/>
              </a:spcAft>
              <a:buClr>
                <a:srgbClr val="000000"/>
              </a:buClr>
              <a:buSzPts val="2800"/>
              <a:buChar char="○"/>
            </a:pPr>
            <a:r>
              <a:rPr b="1" lang="en-IN" sz="2800">
                <a:solidFill>
                  <a:srgbClr val="000000"/>
                </a:solidFill>
              </a:rPr>
              <a:t>Share of Search</a:t>
            </a:r>
            <a:r>
              <a:rPr lang="en-IN" sz="2800">
                <a:solidFill>
                  <a:srgbClr val="000000"/>
                </a:solidFill>
              </a:rPr>
              <a:t> - is the percentage of traffic you get from search engines compared to your key competitors.</a:t>
            </a:r>
            <a:endParaRPr sz="2800">
              <a:solidFill>
                <a:srgbClr val="000000"/>
              </a:solidFill>
            </a:endParaRPr>
          </a:p>
          <a:p>
            <a:pPr indent="-406400" lvl="1" marL="914400" rtl="0" algn="l">
              <a:lnSpc>
                <a:spcPct val="100000"/>
              </a:lnSpc>
              <a:spcBef>
                <a:spcPts val="0"/>
              </a:spcBef>
              <a:spcAft>
                <a:spcPts val="0"/>
              </a:spcAft>
              <a:buClr>
                <a:srgbClr val="000000"/>
              </a:buClr>
              <a:buSzPts val="2800"/>
              <a:buChar char="○"/>
            </a:pPr>
            <a:r>
              <a:rPr b="1" lang="en-IN" sz="2800"/>
              <a:t>Visitor Loyalty and Recency</a:t>
            </a:r>
            <a:r>
              <a:rPr lang="en-IN" sz="2800"/>
              <a:t> - Visitor Loyalty measures the distribution of the number of Visits by each Visitor to your site. Recency measures the gap between two Visits by the same Visitor.</a:t>
            </a:r>
            <a:endParaRPr sz="2800">
              <a:solidFill>
                <a:srgbClr val="000000"/>
              </a:solidFill>
            </a:endParaRPr>
          </a:p>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46" name="Google Shape;446;p6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1" marL="914400" rtl="0" algn="l">
              <a:lnSpc>
                <a:spcPct val="100000"/>
              </a:lnSpc>
              <a:spcBef>
                <a:spcPts val="0"/>
              </a:spcBef>
              <a:spcAft>
                <a:spcPts val="0"/>
              </a:spcAft>
              <a:buSzPts val="2800"/>
              <a:buChar char="○"/>
            </a:pPr>
            <a:r>
              <a:rPr b="1" lang="en-IN" sz="2800"/>
              <a:t>RSS/Feed Subscribers</a:t>
            </a:r>
            <a:r>
              <a:rPr lang="en-IN" sz="2800"/>
              <a:t> - measures the raw number of people who have signed up for your website or blog’s RSS (really simple syndication) feed.</a:t>
            </a:r>
            <a:endParaRPr sz="2800"/>
          </a:p>
          <a:p>
            <a:pPr indent="-406400" lvl="1" marL="914400" rtl="0" algn="l">
              <a:lnSpc>
                <a:spcPct val="100000"/>
              </a:lnSpc>
              <a:spcBef>
                <a:spcPts val="0"/>
              </a:spcBef>
              <a:spcAft>
                <a:spcPts val="0"/>
              </a:spcAft>
              <a:buSzPts val="2800"/>
              <a:buChar char="○"/>
            </a:pPr>
            <a:r>
              <a:rPr b="1" lang="en-IN" sz="2800"/>
              <a:t>% of Valuable Exits</a:t>
            </a:r>
            <a:r>
              <a:rPr lang="en-IN" sz="2800"/>
              <a:t> - measures the percentage of people who leave your website by clicking something of value to you.</a:t>
            </a:r>
            <a:endParaRPr sz="2800"/>
          </a:p>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53" name="Google Shape;453;p6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0"/>
              </a:spcBef>
              <a:spcAft>
                <a:spcPts val="0"/>
              </a:spcAft>
              <a:buSzPts val="2800"/>
              <a:buFont typeface="Calibri"/>
              <a:buChar char="●"/>
            </a:pPr>
            <a:r>
              <a:rPr b="1" lang="en-IN"/>
              <a:t>For ecommerce site</a:t>
            </a:r>
            <a:r>
              <a:rPr lang="en-IN"/>
              <a:t> use the following Abandonment Rate metrics</a:t>
            </a:r>
            <a:endParaRPr/>
          </a:p>
          <a:p>
            <a:pPr indent="-406400" lvl="1" marL="914400" rtl="0" algn="l">
              <a:lnSpc>
                <a:spcPct val="100000"/>
              </a:lnSpc>
              <a:spcBef>
                <a:spcPts val="0"/>
              </a:spcBef>
              <a:spcAft>
                <a:spcPts val="0"/>
              </a:spcAft>
              <a:buSzPts val="2800"/>
              <a:buChar char="○"/>
            </a:pPr>
            <a:r>
              <a:rPr b="1" lang="en-IN" sz="2800"/>
              <a:t>Cart Abandonment</a:t>
            </a:r>
            <a:r>
              <a:rPr lang="en-IN" sz="2800"/>
              <a:t> (percentage) This is 1 minus (the total Visitors who start checkout divided by the total number of add to cart clicks).</a:t>
            </a:r>
            <a:endParaRPr sz="2800"/>
          </a:p>
          <a:p>
            <a:pPr indent="-406400" lvl="1" marL="914400" rtl="0" algn="l">
              <a:lnSpc>
                <a:spcPct val="100000"/>
              </a:lnSpc>
              <a:spcBef>
                <a:spcPts val="0"/>
              </a:spcBef>
              <a:spcAft>
                <a:spcPts val="0"/>
              </a:spcAft>
              <a:buSzPts val="2800"/>
              <a:buChar char="○"/>
            </a:pPr>
            <a:r>
              <a:rPr b="1" lang="en-IN" sz="2800"/>
              <a:t>Checkout Abandonment</a:t>
            </a:r>
            <a:r>
              <a:rPr lang="en-IN" sz="2800"/>
              <a:t> (percentage) This is 1 minus (the total Visitors who complete checkout divided by the total number of people who start checkout).</a:t>
            </a:r>
            <a:endParaRPr sz="2800"/>
          </a:p>
          <a:p>
            <a:pPr indent="-406400" lvl="1" marL="914400" rtl="0" algn="l">
              <a:lnSpc>
                <a:spcPct val="100000"/>
              </a:lnSpc>
              <a:spcBef>
                <a:spcPts val="0"/>
              </a:spcBef>
              <a:spcAft>
                <a:spcPts val="0"/>
              </a:spcAft>
              <a:buSzPts val="2800"/>
              <a:buChar char="○"/>
            </a:pPr>
            <a:r>
              <a:rPr b="1" lang="en-IN" sz="2800"/>
              <a:t>Days and Visits to Purchase</a:t>
            </a:r>
            <a:r>
              <a:rPr lang="en-IN" sz="2800"/>
              <a:t> - Days to Purchase shows the distribution of the number of days it takes someone to make a purchase on your website. Visits to Purchase shows the number of Visits until purchase.</a:t>
            </a:r>
            <a:endParaRPr sz="2800"/>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60" name="Google Shape;460;p67"/>
          <p:cNvSpPr txBox="1"/>
          <p:nvPr>
            <p:ph idx="1" type="body"/>
          </p:nvPr>
        </p:nvSpPr>
        <p:spPr>
          <a:xfrm>
            <a:off x="533400" y="1673225"/>
            <a:ext cx="11509800" cy="4351200"/>
          </a:xfrm>
          <a:prstGeom prst="rect">
            <a:avLst/>
          </a:prstGeom>
        </p:spPr>
        <p:txBody>
          <a:bodyPr anchorCtr="0" anchor="t" bIns="45700" lIns="91425" spcFirstLastPara="1" rIns="91425" wrap="square" tIns="45700">
            <a:noAutofit/>
          </a:bodyPr>
          <a:lstStyle/>
          <a:p>
            <a:pPr indent="-406400" lvl="1" marL="914400" rtl="0" algn="l">
              <a:lnSpc>
                <a:spcPct val="100000"/>
              </a:lnSpc>
              <a:spcBef>
                <a:spcPts val="0"/>
              </a:spcBef>
              <a:spcAft>
                <a:spcPts val="0"/>
              </a:spcAft>
              <a:buSzPts val="2800"/>
              <a:buChar char="○"/>
            </a:pPr>
            <a:r>
              <a:rPr b="1" lang="en-IN" sz="2800"/>
              <a:t>Average Order Value</a:t>
            </a:r>
            <a:r>
              <a:rPr lang="en-IN" sz="2800"/>
              <a:t> - It’s the total amount of revenue divided by the total number of orders received.</a:t>
            </a:r>
            <a:endParaRPr sz="2800"/>
          </a:p>
          <a:p>
            <a:pPr indent="-406400" lvl="1" marL="914400" rtl="0" algn="l">
              <a:lnSpc>
                <a:spcPct val="100000"/>
              </a:lnSpc>
              <a:spcBef>
                <a:spcPts val="0"/>
              </a:spcBef>
              <a:spcAft>
                <a:spcPts val="0"/>
              </a:spcAft>
              <a:buSzPts val="2800"/>
              <a:buFont typeface="Calibri"/>
              <a:buChar char="○"/>
            </a:pPr>
            <a:r>
              <a:rPr lang="en-IN" sz="2800"/>
              <a:t>Primary Purpose - Identify the Convertible - Opportunities</a:t>
            </a:r>
            <a:endParaRPr sz="2800"/>
          </a:p>
          <a:p>
            <a:pPr indent="-406400" lvl="1" marL="914400" rtl="0" algn="l">
              <a:lnSpc>
                <a:spcPct val="100000"/>
              </a:lnSpc>
              <a:spcBef>
                <a:spcPts val="0"/>
              </a:spcBef>
              <a:spcAft>
                <a:spcPts val="0"/>
              </a:spcAft>
              <a:buSzPts val="2800"/>
              <a:buFont typeface="Calibri"/>
              <a:buChar char="○"/>
            </a:pPr>
            <a:r>
              <a:rPr lang="en-IN" sz="2800"/>
              <a:t>Measuring Macro (targeted/main) and Micro (other) Conversions Examples</a:t>
            </a:r>
            <a:endParaRPr sz="2800"/>
          </a:p>
          <a:p>
            <a:pPr indent="-406400" lvl="2" marL="1371600" rtl="0" algn="l">
              <a:lnSpc>
                <a:spcPct val="100000"/>
              </a:lnSpc>
              <a:spcBef>
                <a:spcPts val="0"/>
              </a:spcBef>
              <a:spcAft>
                <a:spcPts val="0"/>
              </a:spcAft>
              <a:buSzPts val="2800"/>
              <a:buFont typeface="Calibri"/>
              <a:buChar char="■"/>
            </a:pPr>
            <a:r>
              <a:rPr lang="en-IN" sz="2800"/>
              <a:t>Technical Support Website</a:t>
            </a:r>
            <a:endParaRPr sz="2800"/>
          </a:p>
          <a:p>
            <a:pPr indent="-406400" lvl="3" marL="1828800" rtl="0" algn="l">
              <a:lnSpc>
                <a:spcPct val="100000"/>
              </a:lnSpc>
              <a:spcBef>
                <a:spcPts val="0"/>
              </a:spcBef>
              <a:spcAft>
                <a:spcPts val="0"/>
              </a:spcAft>
              <a:buSzPts val="2800"/>
              <a:buFont typeface="Calibri"/>
              <a:buChar char="●"/>
            </a:pPr>
            <a:r>
              <a:rPr lang="en-IN" sz="2800"/>
              <a:t>Macro - Task Completion Rate</a:t>
            </a:r>
            <a:endParaRPr sz="2800"/>
          </a:p>
          <a:p>
            <a:pPr indent="-406400" lvl="3" marL="1828800" rtl="0" algn="l">
              <a:lnSpc>
                <a:spcPct val="100000"/>
              </a:lnSpc>
              <a:spcBef>
                <a:spcPts val="0"/>
              </a:spcBef>
              <a:spcAft>
                <a:spcPts val="0"/>
              </a:spcAft>
              <a:buSzPts val="2800"/>
              <a:buFont typeface="Calibri"/>
              <a:buChar char="●"/>
            </a:pPr>
            <a:r>
              <a:rPr lang="en-IN" sz="2800"/>
              <a:t>Micro - Call Avoidance, Content Consumption, Tickets Opened, Sales, Net Promoters</a:t>
            </a:r>
            <a:endParaRPr sz="2800"/>
          </a:p>
          <a:p>
            <a:pPr indent="-406400" lvl="2" marL="1371600" rtl="0" algn="l">
              <a:lnSpc>
                <a:spcPct val="100000"/>
              </a:lnSpc>
              <a:spcBef>
                <a:spcPts val="0"/>
              </a:spcBef>
              <a:spcAft>
                <a:spcPts val="0"/>
              </a:spcAft>
              <a:buSzPts val="2800"/>
              <a:buFont typeface="Calibri"/>
              <a:buChar char="■"/>
            </a:pPr>
            <a:r>
              <a:rPr lang="en-IN" sz="2800"/>
              <a:t>Multipurpose Ecommerce Website</a:t>
            </a:r>
            <a:endParaRPr sz="2800"/>
          </a:p>
          <a:p>
            <a:pPr indent="-406400" lvl="3" marL="1828800" rtl="0" algn="l">
              <a:lnSpc>
                <a:spcPct val="100000"/>
              </a:lnSpc>
              <a:spcBef>
                <a:spcPts val="0"/>
              </a:spcBef>
              <a:spcAft>
                <a:spcPts val="0"/>
              </a:spcAft>
              <a:buSzPts val="2800"/>
              <a:buFont typeface="Calibri"/>
              <a:buChar char="●"/>
            </a:pPr>
            <a:r>
              <a:rPr lang="en-IN" sz="2800"/>
              <a:t>Macro - Completed orders</a:t>
            </a:r>
            <a:endParaRPr sz="2800"/>
          </a:p>
          <a:p>
            <a:pPr indent="-406400" lvl="3" marL="1828800" rtl="0" algn="l">
              <a:lnSpc>
                <a:spcPct val="100000"/>
              </a:lnSpc>
              <a:spcBef>
                <a:spcPts val="0"/>
              </a:spcBef>
              <a:spcAft>
                <a:spcPts val="0"/>
              </a:spcAft>
              <a:buSzPts val="2800"/>
              <a:buFont typeface="Calibri"/>
              <a:buChar char="●"/>
            </a:pPr>
            <a:r>
              <a:rPr lang="en-IN" sz="2800"/>
              <a:t>Micro - Visitors create accounts, software downloads, Contact Us</a:t>
            </a:r>
            <a:endParaRPr sz="2800"/>
          </a:p>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67" name="Google Shape;467;p6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0"/>
              </a:spcBef>
              <a:spcAft>
                <a:spcPts val="0"/>
              </a:spcAft>
              <a:buSzPts val="2800"/>
              <a:buFont typeface="Calibri"/>
              <a:buChar char="●"/>
            </a:pPr>
            <a:r>
              <a:rPr lang="en-IN"/>
              <a:t>Measuring success for</a:t>
            </a:r>
            <a:r>
              <a:rPr b="1" lang="en-IN"/>
              <a:t> Non-Ecommerce Website</a:t>
            </a:r>
            <a:r>
              <a:rPr lang="en-IN"/>
              <a:t> (news website or a blog or an academic journal website)</a:t>
            </a:r>
            <a:endParaRPr/>
          </a:p>
          <a:p>
            <a:pPr indent="-406400" lvl="1" marL="914400" rtl="0" algn="l">
              <a:lnSpc>
                <a:spcPct val="100000"/>
              </a:lnSpc>
              <a:spcBef>
                <a:spcPts val="0"/>
              </a:spcBef>
              <a:spcAft>
                <a:spcPts val="0"/>
              </a:spcAft>
              <a:buSzPts val="2800"/>
              <a:buChar char="○"/>
            </a:pPr>
            <a:r>
              <a:rPr b="1" lang="en-IN" sz="2800"/>
              <a:t>Visitor Loyalty</a:t>
            </a:r>
            <a:r>
              <a:rPr lang="en-IN" sz="2800"/>
              <a:t> - Visitor Loyalty tells you how often Visitors visit your website during the reporting period. Matric - average Visits per visitor. </a:t>
            </a:r>
            <a:endParaRPr sz="2800"/>
          </a:p>
          <a:p>
            <a:pPr indent="-406400" lvl="1" marL="914400" rtl="0" algn="l">
              <a:lnSpc>
                <a:spcPct val="100000"/>
              </a:lnSpc>
              <a:spcBef>
                <a:spcPts val="0"/>
              </a:spcBef>
              <a:spcAft>
                <a:spcPts val="0"/>
              </a:spcAft>
              <a:buSzPts val="2800"/>
              <a:buChar char="○"/>
            </a:pPr>
            <a:r>
              <a:rPr b="1" lang="en-IN" sz="2800"/>
              <a:t>Visitor Recency</a:t>
            </a:r>
            <a:r>
              <a:rPr lang="en-IN" sz="2800"/>
              <a:t> - Visitor Recency tells you how long it has been since a visitor last visited your website</a:t>
            </a:r>
            <a:endParaRPr sz="2800"/>
          </a:p>
          <a:p>
            <a:pPr indent="-406400" lvl="1" marL="914400" rtl="0" algn="l">
              <a:lnSpc>
                <a:spcPct val="100000"/>
              </a:lnSpc>
              <a:spcBef>
                <a:spcPts val="0"/>
              </a:spcBef>
              <a:spcAft>
                <a:spcPts val="0"/>
              </a:spcAft>
              <a:buSzPts val="2800"/>
              <a:buChar char="○"/>
            </a:pPr>
            <a:r>
              <a:rPr b="1" lang="en-IN" sz="2800"/>
              <a:t>Length of Visit</a:t>
            </a:r>
            <a:r>
              <a:rPr lang="en-IN" sz="2800"/>
              <a:t> - Length of Visit measures the quality of visit as represented by the length of a visitor session in seconds.</a:t>
            </a:r>
            <a:endParaRPr sz="2800"/>
          </a:p>
          <a:p>
            <a:pPr indent="-406400" lvl="1" marL="914400" rtl="0" algn="l">
              <a:lnSpc>
                <a:spcPct val="100000"/>
              </a:lnSpc>
              <a:spcBef>
                <a:spcPts val="0"/>
              </a:spcBef>
              <a:spcAft>
                <a:spcPts val="0"/>
              </a:spcAft>
              <a:buSzPts val="2800"/>
              <a:buChar char="○"/>
            </a:pPr>
            <a:r>
              <a:rPr b="1" lang="en-IN" sz="2800"/>
              <a:t>Depth of Visit</a:t>
            </a:r>
            <a:r>
              <a:rPr lang="en-IN" sz="2800"/>
              <a:t> - Depth of Visit measures the distribution of the number of pages in each Visit to the website, during a given reporting period.</a:t>
            </a:r>
            <a:endParaRPr sz="2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74" name="Google Shape;474;p6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0" marL="457200" rtl="0" algn="l">
              <a:lnSpc>
                <a:spcPct val="100000"/>
              </a:lnSpc>
              <a:spcBef>
                <a:spcPts val="0"/>
              </a:spcBef>
              <a:spcAft>
                <a:spcPts val="0"/>
              </a:spcAft>
              <a:buSzPts val="2800"/>
              <a:buFont typeface="Calibri"/>
              <a:buChar char="●"/>
            </a:pPr>
            <a:r>
              <a:rPr b="1" lang="en-IN"/>
              <a:t>Measuring success for B2B website </a:t>
            </a:r>
            <a:endParaRPr/>
          </a:p>
          <a:p>
            <a:pPr indent="-406400" lvl="1" marL="914400" rtl="0" algn="l">
              <a:lnSpc>
                <a:spcPct val="100000"/>
              </a:lnSpc>
              <a:spcBef>
                <a:spcPts val="0"/>
              </a:spcBef>
              <a:spcAft>
                <a:spcPts val="0"/>
              </a:spcAft>
              <a:buSzPts val="2800"/>
              <a:buFont typeface="Calibri"/>
              <a:buChar char="○"/>
            </a:pPr>
            <a:r>
              <a:rPr lang="en-IN" sz="2800"/>
              <a:t>Percentage of Visits that viewed the Product Folder directories</a:t>
            </a:r>
            <a:endParaRPr sz="2800"/>
          </a:p>
          <a:p>
            <a:pPr indent="-406400" lvl="1" marL="914400" rtl="0" algn="l">
              <a:lnSpc>
                <a:spcPct val="100000"/>
              </a:lnSpc>
              <a:spcBef>
                <a:spcPts val="0"/>
              </a:spcBef>
              <a:spcAft>
                <a:spcPts val="0"/>
              </a:spcAft>
              <a:buSzPts val="2800"/>
              <a:buFont typeface="Calibri"/>
              <a:buChar char="○"/>
            </a:pPr>
            <a:r>
              <a:rPr lang="en-IN" sz="2800"/>
              <a:t>Percentage of selection and solution guide downloads</a:t>
            </a:r>
            <a:endParaRPr sz="2800"/>
          </a:p>
          <a:p>
            <a:pPr indent="-406400" lvl="1" marL="914400" rtl="0" algn="l">
              <a:lnSpc>
                <a:spcPct val="100000"/>
              </a:lnSpc>
              <a:spcBef>
                <a:spcPts val="0"/>
              </a:spcBef>
              <a:spcAft>
                <a:spcPts val="0"/>
              </a:spcAft>
              <a:buSzPts val="2800"/>
              <a:buFont typeface="Calibri"/>
              <a:buChar char="○"/>
            </a:pPr>
            <a:r>
              <a:rPr lang="en-IN" sz="2800"/>
              <a:t>Number of free samples ordered</a:t>
            </a:r>
            <a:endParaRPr sz="2800"/>
          </a:p>
          <a:p>
            <a:pPr indent="-406400" lvl="1" marL="914400" rtl="0" algn="l">
              <a:lnSpc>
                <a:spcPct val="100000"/>
              </a:lnSpc>
              <a:spcBef>
                <a:spcPts val="0"/>
              </a:spcBef>
              <a:spcAft>
                <a:spcPts val="0"/>
              </a:spcAft>
              <a:buSzPts val="2800"/>
              <a:buFont typeface="Calibri"/>
              <a:buChar char="○"/>
            </a:pPr>
            <a:r>
              <a:rPr lang="en-IN" sz="2800"/>
              <a:t>Number of new accounts opened</a:t>
            </a:r>
            <a:endParaRPr sz="2800"/>
          </a:p>
          <a:p>
            <a:pPr indent="-406400" lvl="1" marL="914400" rtl="0" algn="l">
              <a:lnSpc>
                <a:spcPct val="100000"/>
              </a:lnSpc>
              <a:spcBef>
                <a:spcPts val="0"/>
              </a:spcBef>
              <a:spcAft>
                <a:spcPts val="0"/>
              </a:spcAft>
              <a:buSzPts val="2800"/>
              <a:buFont typeface="Calibri"/>
              <a:buChar char="○"/>
            </a:pPr>
            <a:r>
              <a:rPr lang="en-IN" sz="2800"/>
              <a:t>Number completed videos watched</a:t>
            </a:r>
            <a:endParaRPr sz="2800"/>
          </a:p>
          <a:p>
            <a:pPr indent="-406400" lvl="1" marL="914400" rtl="0" algn="l">
              <a:lnSpc>
                <a:spcPct val="100000"/>
              </a:lnSpc>
              <a:spcBef>
                <a:spcPts val="0"/>
              </a:spcBef>
              <a:spcAft>
                <a:spcPts val="0"/>
              </a:spcAft>
              <a:buSzPts val="2800"/>
              <a:buFont typeface="Calibri"/>
              <a:buChar char="○"/>
            </a:pPr>
            <a:r>
              <a:rPr lang="en-IN" sz="2800"/>
              <a:t>Percentage of solutions posted by the same member ID</a:t>
            </a:r>
            <a:endParaRPr sz="2800"/>
          </a:p>
          <a:p>
            <a:pPr indent="-406400" lvl="1" marL="914400" rtl="0" algn="l">
              <a:lnSpc>
                <a:spcPct val="100000"/>
              </a:lnSpc>
              <a:spcBef>
                <a:spcPts val="0"/>
              </a:spcBef>
              <a:spcAft>
                <a:spcPts val="0"/>
              </a:spcAft>
              <a:buSzPts val="2800"/>
              <a:buFont typeface="Calibri"/>
              <a:buChar char="○"/>
            </a:pPr>
            <a:r>
              <a:rPr lang="en-IN" sz="2800"/>
              <a:t>Usage of decision support tools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ph idx="1" type="body"/>
          </p:nvPr>
        </p:nvSpPr>
        <p:spPr>
          <a:xfrm>
            <a:off x="685800" y="1139825"/>
            <a:ext cx="11344500" cy="4351200"/>
          </a:xfrm>
          <a:prstGeom prst="rect">
            <a:avLst/>
          </a:prstGeom>
        </p:spPr>
        <p:txBody>
          <a:bodyPr anchorCtr="0" anchor="t" bIns="45700" lIns="91425" spcFirstLastPara="1" rIns="91425" wrap="square" tIns="45700">
            <a:normAutofit/>
          </a:bodyPr>
          <a:lstStyle/>
          <a:p>
            <a:pPr indent="-406400" lvl="0" marL="457200" rtl="0" algn="just">
              <a:spcBef>
                <a:spcPts val="1000"/>
              </a:spcBef>
              <a:spcAft>
                <a:spcPts val="0"/>
              </a:spcAft>
              <a:buSzPts val="2800"/>
              <a:buChar char="●"/>
            </a:pPr>
            <a:r>
              <a:rPr lang="en-IN"/>
              <a:t>Understanding and leveraging different types of analytics provided added value to a business to improve its organization-level operational capabilities. </a:t>
            </a:r>
            <a:endParaRPr/>
          </a:p>
          <a:p>
            <a:pPr indent="-406400" lvl="0" marL="457200" rtl="0" algn="just">
              <a:spcBef>
                <a:spcPts val="0"/>
              </a:spcBef>
              <a:spcAft>
                <a:spcPts val="0"/>
              </a:spcAft>
              <a:buSzPts val="2800"/>
              <a:buChar char="●"/>
            </a:pPr>
            <a:r>
              <a:rPr lang="en-IN"/>
              <a:t>Choosing the right forms of data, analytics can make most of the unstructured or structured data they own</a:t>
            </a:r>
            <a:endParaRPr>
              <a:solidFill>
                <a:srgbClr val="333333"/>
              </a:solidFill>
              <a:highlight>
                <a:srgbClr val="FFFFFF"/>
              </a:highlight>
              <a:latin typeface="Open Sans"/>
              <a:ea typeface="Open Sans"/>
              <a:cs typeface="Open Sans"/>
              <a:sym typeface="Open Sans"/>
            </a:endParaRPr>
          </a:p>
          <a:p>
            <a:pPr indent="-406400" lvl="0" marL="457200" rtl="0" algn="l">
              <a:spcBef>
                <a:spcPts val="0"/>
              </a:spcBef>
              <a:spcAft>
                <a:spcPts val="0"/>
              </a:spcAft>
              <a:buSzPts val="2800"/>
              <a:buChar char="●"/>
            </a:pPr>
            <a:r>
              <a:rPr lang="en-IN"/>
              <a:t>Types of Analytics</a:t>
            </a:r>
            <a:endParaRPr/>
          </a:p>
          <a:p>
            <a:pPr indent="-406400" lvl="1" marL="914400" rtl="0" algn="l">
              <a:spcBef>
                <a:spcPts val="0"/>
              </a:spcBef>
              <a:spcAft>
                <a:spcPts val="0"/>
              </a:spcAft>
              <a:buSzPts val="2800"/>
              <a:buChar char="○"/>
            </a:pPr>
            <a:r>
              <a:rPr lang="en-IN" sz="2800"/>
              <a:t>Descriptive</a:t>
            </a:r>
            <a:endParaRPr sz="2800"/>
          </a:p>
          <a:p>
            <a:pPr indent="-406400" lvl="1" marL="914400" rtl="0" algn="l">
              <a:spcBef>
                <a:spcPts val="0"/>
              </a:spcBef>
              <a:spcAft>
                <a:spcPts val="0"/>
              </a:spcAft>
              <a:buSzPts val="2800"/>
              <a:buChar char="○"/>
            </a:pPr>
            <a:r>
              <a:rPr lang="en-IN" sz="2800"/>
              <a:t>Diagnostic</a:t>
            </a:r>
            <a:endParaRPr sz="2800"/>
          </a:p>
          <a:p>
            <a:pPr indent="-406400" lvl="1" marL="914400" rtl="0" algn="l">
              <a:spcBef>
                <a:spcPts val="0"/>
              </a:spcBef>
              <a:spcAft>
                <a:spcPts val="0"/>
              </a:spcAft>
              <a:buSzPts val="2800"/>
              <a:buChar char="○"/>
            </a:pPr>
            <a:r>
              <a:rPr lang="en-IN" sz="2800"/>
              <a:t>Predictive</a:t>
            </a:r>
            <a:endParaRPr sz="2800"/>
          </a:p>
          <a:p>
            <a:pPr indent="-406400" lvl="1" marL="914400" rtl="0" algn="l">
              <a:spcBef>
                <a:spcPts val="0"/>
              </a:spcBef>
              <a:spcAft>
                <a:spcPts val="0"/>
              </a:spcAft>
              <a:buSzPts val="2800"/>
              <a:buChar char="○"/>
            </a:pPr>
            <a:r>
              <a:rPr lang="en-IN" sz="2800"/>
              <a:t>Prescriptive.</a:t>
            </a:r>
            <a:endParaRPr sz="2800"/>
          </a:p>
        </p:txBody>
      </p:sp>
      <p:pic>
        <p:nvPicPr>
          <p:cNvPr id="481" name="Google Shape;481;p70"/>
          <p:cNvPicPr preferRelativeResize="0"/>
          <p:nvPr/>
        </p:nvPicPr>
        <p:blipFill>
          <a:blip r:embed="rId3">
            <a:alphaModFix/>
          </a:blip>
          <a:stretch>
            <a:fillRect/>
          </a:stretch>
        </p:blipFill>
        <p:spPr>
          <a:xfrm>
            <a:off x="4838913" y="3286113"/>
            <a:ext cx="7191375" cy="3571875"/>
          </a:xfrm>
          <a:prstGeom prst="rect">
            <a:avLst/>
          </a:prstGeom>
          <a:noFill/>
          <a:ln>
            <a:noFill/>
          </a:ln>
        </p:spPr>
      </p:pic>
      <p:sp>
        <p:nvSpPr>
          <p:cNvPr id="482" name="Google Shape;482;p70"/>
          <p:cNvSpPr txBox="1"/>
          <p:nvPr>
            <p:ph type="title"/>
          </p:nvPr>
        </p:nvSpPr>
        <p:spPr>
          <a:xfrm>
            <a:off x="838200" y="311550"/>
            <a:ext cx="10515600" cy="1325700"/>
          </a:xfrm>
          <a:prstGeom prst="rect">
            <a:avLst/>
          </a:prstGeom>
        </p:spPr>
        <p:txBody>
          <a:bodyPr anchorCtr="0" anchor="ctr" bIns="45700" lIns="91425" spcFirstLastPara="1" rIns="91425" wrap="square" tIns="45700">
            <a:normAutofit fontScale="90000"/>
          </a:bodyPr>
          <a:lstStyle/>
          <a:p>
            <a:pPr indent="0" lvl="0" marL="0" rtl="0" algn="l">
              <a:lnSpc>
                <a:spcPct val="120000"/>
              </a:lnSpc>
              <a:spcBef>
                <a:spcPts val="0"/>
              </a:spcBef>
              <a:spcAft>
                <a:spcPts val="0"/>
              </a:spcAft>
              <a:buNone/>
            </a:pPr>
            <a:r>
              <a:rPr lang="en-IN" sz="3600">
                <a:highlight>
                  <a:srgbClr val="FFFFFF"/>
                </a:highlight>
                <a:latin typeface="Arial"/>
                <a:ea typeface="Arial"/>
                <a:cs typeface="Arial"/>
                <a:sym typeface="Arial"/>
              </a:rPr>
              <a:t>Different Types of Analytics</a:t>
            </a:r>
            <a:endParaRPr sz="360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89" name="Google Shape;489;p71"/>
          <p:cNvSpPr txBox="1"/>
          <p:nvPr>
            <p:ph idx="1" type="body"/>
          </p:nvPr>
        </p:nvSpPr>
        <p:spPr>
          <a:xfrm>
            <a:off x="838200" y="1825625"/>
            <a:ext cx="10895400" cy="4351200"/>
          </a:xfrm>
          <a:prstGeom prst="rect">
            <a:avLst/>
          </a:prstGeom>
        </p:spPr>
        <p:txBody>
          <a:bodyPr anchorCtr="0" anchor="t" bIns="45700" lIns="91425" spcFirstLastPara="1" rIns="91425" wrap="square" tIns="45700">
            <a:noAutofit/>
          </a:bodyPr>
          <a:lstStyle/>
          <a:p>
            <a:pPr indent="-406400" lvl="0" marL="457200" marR="0" rtl="0" algn="just">
              <a:lnSpc>
                <a:spcPct val="90000"/>
              </a:lnSpc>
              <a:spcBef>
                <a:spcPts val="1000"/>
              </a:spcBef>
              <a:spcAft>
                <a:spcPts val="0"/>
              </a:spcAft>
              <a:buSzPts val="2800"/>
              <a:buChar char="●"/>
            </a:pPr>
            <a:r>
              <a:rPr b="1" lang="en-IN"/>
              <a:t>Descriptive Analytics ( What happened?)</a:t>
            </a:r>
            <a:endParaRPr b="1"/>
          </a:p>
          <a:p>
            <a:pPr indent="0" lvl="0" marL="457200" marR="0" rtl="0" algn="just">
              <a:lnSpc>
                <a:spcPct val="90000"/>
              </a:lnSpc>
              <a:spcBef>
                <a:spcPts val="1000"/>
              </a:spcBef>
              <a:spcAft>
                <a:spcPts val="0"/>
              </a:spcAft>
              <a:buNone/>
            </a:pPr>
            <a:r>
              <a:t/>
            </a:r>
            <a:endParaRPr/>
          </a:p>
          <a:p>
            <a:pPr indent="-406400" lvl="1" marL="914400" marR="0" rtl="0" algn="just">
              <a:lnSpc>
                <a:spcPct val="90000"/>
              </a:lnSpc>
              <a:spcBef>
                <a:spcPts val="1000"/>
              </a:spcBef>
              <a:spcAft>
                <a:spcPts val="0"/>
              </a:spcAft>
              <a:buSzPts val="2800"/>
              <a:buChar char="○"/>
            </a:pPr>
            <a:r>
              <a:rPr lang="en-IN" sz="2800"/>
              <a:t>Descriptive analytics is the branch of analytics that involves the interpretation and summarization of </a:t>
            </a:r>
            <a:r>
              <a:rPr b="1" lang="en-IN" sz="2800"/>
              <a:t>historical data</a:t>
            </a:r>
            <a:r>
              <a:rPr lang="en-IN" sz="2800"/>
              <a:t> to understand </a:t>
            </a:r>
            <a:r>
              <a:rPr b="1" lang="en-IN" sz="2800"/>
              <a:t>what </a:t>
            </a:r>
            <a:r>
              <a:rPr lang="en-IN" sz="2800"/>
              <a:t>has happened in the past.</a:t>
            </a:r>
            <a:endParaRPr sz="1200">
              <a:solidFill>
                <a:srgbClr val="374151"/>
              </a:solidFill>
              <a:latin typeface="Roboto"/>
              <a:ea typeface="Roboto"/>
              <a:cs typeface="Roboto"/>
              <a:sym typeface="Roboto"/>
            </a:endParaRPr>
          </a:p>
          <a:p>
            <a:pPr indent="-406400" lvl="1" marL="914400" marR="0" rtl="0" algn="just">
              <a:lnSpc>
                <a:spcPct val="90000"/>
              </a:lnSpc>
              <a:spcBef>
                <a:spcPts val="0"/>
              </a:spcBef>
              <a:spcAft>
                <a:spcPts val="0"/>
              </a:spcAft>
              <a:buSzPts val="2800"/>
              <a:buChar char="○"/>
            </a:pPr>
            <a:r>
              <a:rPr lang="en-IN" sz="2800"/>
              <a:t>This is the baseline and the place that all organizations should start</a:t>
            </a:r>
            <a:endParaRPr sz="2800"/>
          </a:p>
          <a:p>
            <a:pPr indent="-406400" lvl="1" marL="914400" marR="0" rtl="0" algn="just">
              <a:lnSpc>
                <a:spcPct val="90000"/>
              </a:lnSpc>
              <a:spcBef>
                <a:spcPts val="0"/>
              </a:spcBef>
              <a:spcAft>
                <a:spcPts val="0"/>
              </a:spcAft>
              <a:buSzPts val="2800"/>
              <a:buChar char="○"/>
            </a:pPr>
            <a:r>
              <a:rPr lang="en-IN" sz="2800"/>
              <a:t>It looks at the events of the past and tries to identify specific patterns within the data.</a:t>
            </a:r>
            <a:endParaRPr sz="2800"/>
          </a:p>
          <a:p>
            <a:pPr indent="-406400" lvl="1" marL="914400" marR="0" rtl="0" algn="just">
              <a:lnSpc>
                <a:spcPct val="90000"/>
              </a:lnSpc>
              <a:spcBef>
                <a:spcPts val="0"/>
              </a:spcBef>
              <a:spcAft>
                <a:spcPts val="0"/>
              </a:spcAft>
              <a:buSzPts val="2800"/>
              <a:buChar char="○"/>
            </a:pPr>
            <a:r>
              <a:rPr lang="en-IN" sz="2800"/>
              <a:t>Visualizations commonly used for Description Analytics include pie charts, bar charts, tables, or line graphs.</a:t>
            </a:r>
            <a:endParaRPr sz="2800"/>
          </a:p>
          <a:p>
            <a:pPr indent="0" lvl="0" marL="914400" marR="0" rtl="0" algn="just">
              <a:lnSpc>
                <a:spcPct val="90000"/>
              </a:lnSpc>
              <a:spcBef>
                <a:spcPts val="1000"/>
              </a:spcBef>
              <a:spcAft>
                <a:spcPts val="0"/>
              </a:spcAft>
              <a:buNone/>
            </a:pPr>
            <a:r>
              <a:t/>
            </a:r>
            <a:endParaRPr>
              <a:solidFill>
                <a:srgbClr val="7A7A7A"/>
              </a:solidFill>
              <a:highlight>
                <a:srgbClr val="FFFFFF"/>
              </a:highlight>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96" name="Google Shape;496;p72"/>
          <p:cNvSpPr txBox="1"/>
          <p:nvPr>
            <p:ph idx="1" type="body"/>
          </p:nvPr>
        </p:nvSpPr>
        <p:spPr>
          <a:xfrm>
            <a:off x="1676400" y="5085883"/>
            <a:ext cx="8730000" cy="1548000"/>
          </a:xfrm>
          <a:prstGeom prst="rect">
            <a:avLst/>
          </a:prstGeom>
        </p:spPr>
        <p:txBody>
          <a:bodyPr anchorCtr="0" anchor="t" bIns="45700" lIns="91425" spcFirstLastPara="1" rIns="91425" wrap="square" tIns="45700">
            <a:noAutofit/>
          </a:bodyPr>
          <a:lstStyle/>
          <a:p>
            <a:pPr indent="-406400" lvl="1" marL="914400" marR="0" rtl="0" algn="just">
              <a:lnSpc>
                <a:spcPct val="90000"/>
              </a:lnSpc>
              <a:spcBef>
                <a:spcPts val="1000"/>
              </a:spcBef>
              <a:spcAft>
                <a:spcPts val="0"/>
              </a:spcAft>
              <a:buSzPts val="2800"/>
              <a:buChar char="○"/>
            </a:pPr>
            <a:r>
              <a:rPr lang="en-IN" sz="2800"/>
              <a:t>The chart below shows sales from 12 months through this we can identify the trend of sales.</a:t>
            </a:r>
            <a:endParaRPr sz="2800"/>
          </a:p>
          <a:p>
            <a:pPr indent="-406400" lvl="1" marL="914400" marR="0" rtl="0" algn="just">
              <a:lnSpc>
                <a:spcPct val="90000"/>
              </a:lnSpc>
              <a:spcBef>
                <a:spcPts val="0"/>
              </a:spcBef>
              <a:spcAft>
                <a:spcPts val="0"/>
              </a:spcAft>
              <a:buSzPts val="2800"/>
              <a:buChar char="○"/>
            </a:pPr>
            <a:r>
              <a:rPr lang="en-IN" sz="2800"/>
              <a:t>Observe increase in sales in October and December, with a decrease in November.</a:t>
            </a:r>
            <a:endParaRPr sz="2800"/>
          </a:p>
        </p:txBody>
      </p:sp>
      <p:pic>
        <p:nvPicPr>
          <p:cNvPr id="497" name="Google Shape;497;p72"/>
          <p:cNvPicPr preferRelativeResize="0"/>
          <p:nvPr/>
        </p:nvPicPr>
        <p:blipFill>
          <a:blip r:embed="rId3">
            <a:alphaModFix/>
          </a:blip>
          <a:stretch>
            <a:fillRect/>
          </a:stretch>
        </p:blipFill>
        <p:spPr>
          <a:xfrm>
            <a:off x="1366850" y="365125"/>
            <a:ext cx="9438076" cy="453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30" name="Google Shape;130;p1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Web 2.0 is the </a:t>
            </a:r>
            <a:r>
              <a:rPr b="1" lang="en-IN"/>
              <a:t>business revolution </a:t>
            </a:r>
            <a:r>
              <a:rPr lang="en-IN"/>
              <a:t>in the computer industry caused by the move to the internet as platform</a:t>
            </a:r>
            <a:endParaRPr/>
          </a:p>
          <a:p>
            <a:pPr indent="-342900" lvl="1" marL="914400" rtl="0" algn="l">
              <a:spcBef>
                <a:spcPts val="0"/>
              </a:spcBef>
              <a:spcAft>
                <a:spcPts val="0"/>
              </a:spcAft>
              <a:buSzPts val="1800"/>
              <a:buChar char="•"/>
            </a:pPr>
            <a:r>
              <a:rPr lang="en-IN"/>
              <a:t>Recommendation Systems</a:t>
            </a:r>
            <a:endParaRPr/>
          </a:p>
          <a:p>
            <a:pPr indent="-342900" lvl="0" marL="457200" rtl="0" algn="l">
              <a:spcBef>
                <a:spcPts val="0"/>
              </a:spcBef>
              <a:spcAft>
                <a:spcPts val="0"/>
              </a:spcAft>
              <a:buSzPts val="1800"/>
              <a:buChar char="•"/>
            </a:pPr>
            <a:r>
              <a:rPr lang="en-IN"/>
              <a:t>But Security was an issue!</a:t>
            </a:r>
            <a:endParaRPr/>
          </a:p>
          <a:p>
            <a:pPr indent="0" lvl="0" marL="457200" rtl="0" algn="l">
              <a:spcBef>
                <a:spcPts val="1000"/>
              </a:spcBef>
              <a:spcAft>
                <a:spcPts val="0"/>
              </a:spcAft>
              <a:buNone/>
            </a:pPr>
            <a:r>
              <a:t/>
            </a:r>
            <a:endParaRPr/>
          </a:p>
        </p:txBody>
      </p:sp>
      <p:pic>
        <p:nvPicPr>
          <p:cNvPr id="131" name="Google Shape;131;p19"/>
          <p:cNvPicPr preferRelativeResize="0"/>
          <p:nvPr/>
        </p:nvPicPr>
        <p:blipFill>
          <a:blip r:embed="rId3">
            <a:alphaModFix/>
          </a:blip>
          <a:stretch>
            <a:fillRect/>
          </a:stretch>
        </p:blipFill>
        <p:spPr>
          <a:xfrm>
            <a:off x="2657475" y="3498238"/>
            <a:ext cx="6877050" cy="391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04" name="Google Shape;504;p7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en-IN">
                <a:highlight>
                  <a:srgbClr val="FFFFFF"/>
                </a:highlight>
                <a:latin typeface="Arial"/>
                <a:ea typeface="Arial"/>
                <a:cs typeface="Arial"/>
                <a:sym typeface="Arial"/>
              </a:rPr>
              <a:t>Diagnostic Analytics (Why did it happen? )</a:t>
            </a:r>
            <a:endParaRPr b="1">
              <a:highlight>
                <a:srgbClr val="FFFFFF"/>
              </a:highlight>
              <a:latin typeface="Arial"/>
              <a:ea typeface="Arial"/>
              <a:cs typeface="Arial"/>
              <a:sym typeface="Arial"/>
            </a:endParaRPr>
          </a:p>
          <a:p>
            <a:pPr indent="-406400" lvl="1" marL="914400" marR="0" rtl="0" algn="just">
              <a:lnSpc>
                <a:spcPct val="90000"/>
              </a:lnSpc>
              <a:spcBef>
                <a:spcPts val="1500"/>
              </a:spcBef>
              <a:spcAft>
                <a:spcPts val="0"/>
              </a:spcAft>
              <a:buSzPts val="2800"/>
              <a:buChar char="○"/>
            </a:pPr>
            <a:r>
              <a:rPr lang="en-IN" sz="2800"/>
              <a:t>This is a form of advanced analytics that examines data or content to answer the question, “Why did it happen?”.</a:t>
            </a:r>
            <a:endParaRPr sz="2800"/>
          </a:p>
          <a:p>
            <a:pPr indent="-406400" lvl="1" marL="914400" marR="0" rtl="0" algn="just">
              <a:lnSpc>
                <a:spcPct val="90000"/>
              </a:lnSpc>
              <a:spcBef>
                <a:spcPts val="0"/>
              </a:spcBef>
              <a:spcAft>
                <a:spcPts val="0"/>
              </a:spcAft>
              <a:buSzPts val="2800"/>
              <a:buChar char="○"/>
            </a:pPr>
            <a:r>
              <a:rPr lang="en-IN" sz="2800"/>
              <a:t>This is the second step as you must first understand what happened to be able to identify why it happened.</a:t>
            </a:r>
            <a:endParaRPr sz="2800"/>
          </a:p>
          <a:p>
            <a:pPr indent="-406400" lvl="1" marL="914400" marR="0" rtl="0" algn="just">
              <a:lnSpc>
                <a:spcPct val="90000"/>
              </a:lnSpc>
              <a:spcBef>
                <a:spcPts val="0"/>
              </a:spcBef>
              <a:spcAft>
                <a:spcPts val="0"/>
              </a:spcAft>
              <a:buSzPts val="2800"/>
              <a:buChar char="○"/>
            </a:pPr>
            <a:r>
              <a:rPr lang="en-IN" sz="2800"/>
              <a:t>Once  an organization achieves descriptive insights, they can apply diagnostics with a little more work.</a:t>
            </a:r>
            <a:endParaRPr sz="2800"/>
          </a:p>
          <a:p>
            <a:pPr indent="-406400" lvl="1" marL="914400" marR="0" rtl="0" algn="just">
              <a:lnSpc>
                <a:spcPct val="90000"/>
              </a:lnSpc>
              <a:spcBef>
                <a:spcPts val="0"/>
              </a:spcBef>
              <a:spcAft>
                <a:spcPts val="0"/>
              </a:spcAft>
              <a:buSzPts val="2800"/>
              <a:buChar char="○"/>
            </a:pPr>
            <a:r>
              <a:rPr lang="en-IN" sz="2800"/>
              <a:t>It is characterized by techniques such as drill-down, data discovery, data mining, and correlations.</a:t>
            </a:r>
            <a:endParaRPr sz="2800"/>
          </a:p>
          <a:p>
            <a:pPr indent="0" lvl="0" marL="914400" marR="0" rtl="0" algn="just">
              <a:lnSpc>
                <a:spcPct val="90000"/>
              </a:lnSpc>
              <a:spcBef>
                <a:spcPts val="1000"/>
              </a:spcBef>
              <a:spcAft>
                <a:spcPts val="0"/>
              </a:spcAft>
              <a:buNone/>
            </a:pPr>
            <a:r>
              <a:t/>
            </a:r>
            <a:endParaRPr sz="2800"/>
          </a:p>
          <a:p>
            <a:pPr indent="0" lvl="0" marL="0" rtl="0" algn="l">
              <a:lnSpc>
                <a:spcPct val="120000"/>
              </a:lnSpc>
              <a:spcBef>
                <a:spcPts val="0"/>
              </a:spcBef>
              <a:spcAft>
                <a:spcPts val="0"/>
              </a:spcAft>
              <a:buClr>
                <a:schemeClr val="dk1"/>
              </a:buClr>
              <a:buSzPts val="1100"/>
              <a:buFont typeface="Arial"/>
              <a:buNone/>
            </a:pPr>
            <a:r>
              <a:rPr b="1" lang="en-IN" sz="2200" u="sng">
                <a:solidFill>
                  <a:schemeClr val="hlink"/>
                </a:solidFill>
                <a:highlight>
                  <a:srgbClr val="FFFFFF"/>
                </a:highlight>
                <a:latin typeface="Arial"/>
                <a:ea typeface="Arial"/>
                <a:cs typeface="Arial"/>
                <a:sym typeface="Arial"/>
                <a:hlinkClick r:id="rId3"/>
              </a:rPr>
              <a:t>Example</a:t>
            </a:r>
            <a:r>
              <a:rPr b="1" lang="en-IN" sz="2200">
                <a:highlight>
                  <a:srgbClr val="FFFFFF"/>
                </a:highlight>
                <a:latin typeface="Arial"/>
                <a:ea typeface="Arial"/>
                <a:cs typeface="Arial"/>
                <a:sym typeface="Arial"/>
              </a:rPr>
              <a:t> </a:t>
            </a:r>
            <a:r>
              <a:rPr lang="en-IN" sz="2200">
                <a:solidFill>
                  <a:srgbClr val="7A7A7A"/>
                </a:solidFill>
                <a:highlight>
                  <a:srgbClr val="FFFFFF"/>
                </a:highlight>
                <a:latin typeface="Roboto"/>
                <a:ea typeface="Roboto"/>
                <a:cs typeface="Roboto"/>
                <a:sym typeface="Roboto"/>
              </a:rPr>
              <a:t> you hover over you can see a breakdown by segment. You can now see which segments contributed the most to an increase in sales.</a:t>
            </a:r>
            <a:endParaRPr b="1" sz="2200">
              <a:highlight>
                <a:srgbClr val="FFFFFF"/>
              </a:highlight>
              <a:latin typeface="Arial"/>
              <a:ea typeface="Arial"/>
              <a:cs typeface="Arial"/>
              <a:sym typeface="Arial"/>
            </a:endParaRPr>
          </a:p>
          <a:p>
            <a:pPr indent="0" lvl="0" marL="0" rtl="0" algn="l">
              <a:spcBef>
                <a:spcPts val="15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marR="0" rtl="0" algn="just">
              <a:lnSpc>
                <a:spcPct val="90000"/>
              </a:lnSpc>
              <a:spcBef>
                <a:spcPts val="1000"/>
              </a:spcBef>
              <a:spcAft>
                <a:spcPts val="0"/>
              </a:spcAft>
              <a:buNone/>
            </a:pPr>
            <a:r>
              <a:rPr lang="en-IN"/>
              <a:t>(with reference to example in slide 40)</a:t>
            </a:r>
            <a:endParaRPr/>
          </a:p>
          <a:p>
            <a:pPr indent="-406400" lvl="0" marL="457200" marR="0" rtl="0" algn="just">
              <a:lnSpc>
                <a:spcPct val="90000"/>
              </a:lnSpc>
              <a:spcBef>
                <a:spcPts val="1000"/>
              </a:spcBef>
              <a:spcAft>
                <a:spcPts val="0"/>
              </a:spcAft>
              <a:buSzPts val="2800"/>
              <a:buChar char="●"/>
            </a:pPr>
            <a:r>
              <a:rPr lang="en-IN"/>
              <a:t>Diagnostic Analysis:</a:t>
            </a:r>
            <a:endParaRPr/>
          </a:p>
          <a:p>
            <a:pPr indent="-406400" lvl="1" marL="914400" marR="0" rtl="0" algn="just">
              <a:lnSpc>
                <a:spcPct val="90000"/>
              </a:lnSpc>
              <a:spcBef>
                <a:spcPts val="0"/>
              </a:spcBef>
              <a:spcAft>
                <a:spcPts val="0"/>
              </a:spcAft>
              <a:buSzPts val="2800"/>
              <a:buChar char="○"/>
            </a:pPr>
            <a:r>
              <a:rPr lang="en-IN" sz="2800"/>
              <a:t>Explore factors that may have influenced variations in sales performance. For example, analyze marketing campaigns, promotions, or external events that coincided with peaks or drops in sales.</a:t>
            </a:r>
            <a:endParaRPr sz="2800"/>
          </a:p>
          <a:p>
            <a:pPr indent="-406400" lvl="0" marL="457200" marR="0" rtl="0" algn="just">
              <a:lnSpc>
                <a:spcPct val="90000"/>
              </a:lnSpc>
              <a:spcBef>
                <a:spcPts val="0"/>
              </a:spcBef>
              <a:spcAft>
                <a:spcPts val="0"/>
              </a:spcAft>
              <a:buSzPts val="2800"/>
              <a:buChar char="●"/>
            </a:pPr>
            <a:r>
              <a:rPr lang="en-IN"/>
              <a:t>Reporting:</a:t>
            </a:r>
            <a:endParaRPr/>
          </a:p>
          <a:p>
            <a:pPr indent="-406400" lvl="1" marL="914400" marR="0" rtl="0" algn="just">
              <a:lnSpc>
                <a:spcPct val="90000"/>
              </a:lnSpc>
              <a:spcBef>
                <a:spcPts val="0"/>
              </a:spcBef>
              <a:spcAft>
                <a:spcPts val="0"/>
              </a:spcAft>
              <a:buSzPts val="2800"/>
              <a:buChar char="○"/>
            </a:pPr>
            <a:r>
              <a:rPr lang="en-IN" sz="2800"/>
              <a:t>Generate a monthly sales performance report that includes visualizations and key insights. Share this report with stakeholders, including executives, marketing teams, and sales teams.</a:t>
            </a:r>
            <a:endParaRPr sz="2800"/>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5"/>
          <p:cNvSpPr txBox="1"/>
          <p:nvPr>
            <p:ph idx="1" type="body"/>
          </p:nvPr>
        </p:nvSpPr>
        <p:spPr>
          <a:xfrm>
            <a:off x="762000" y="225425"/>
            <a:ext cx="10515600" cy="50325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en-IN">
                <a:highlight>
                  <a:srgbClr val="FFFFFF"/>
                </a:highlight>
                <a:latin typeface="Arial"/>
                <a:ea typeface="Arial"/>
                <a:cs typeface="Arial"/>
                <a:sym typeface="Arial"/>
              </a:rPr>
              <a:t>Predictive Analytics ( What is likely to happen? )</a:t>
            </a:r>
            <a:endParaRPr b="1">
              <a:highlight>
                <a:srgbClr val="FFFFFF"/>
              </a:highlight>
              <a:latin typeface="Arial"/>
              <a:ea typeface="Arial"/>
              <a:cs typeface="Arial"/>
              <a:sym typeface="Arial"/>
            </a:endParaRPr>
          </a:p>
          <a:p>
            <a:pPr indent="-406400" lvl="1" marL="914400" marR="0" rtl="0" algn="just">
              <a:lnSpc>
                <a:spcPct val="90000"/>
              </a:lnSpc>
              <a:spcBef>
                <a:spcPts val="1500"/>
              </a:spcBef>
              <a:spcAft>
                <a:spcPts val="0"/>
              </a:spcAft>
              <a:buSzPts val="2800"/>
              <a:buChar char="○"/>
            </a:pPr>
            <a:r>
              <a:rPr lang="en-IN" sz="2800"/>
              <a:t>Once an organization can effectively understand what occurred and why it happened, they can move up to the next tier in analytics, </a:t>
            </a:r>
            <a:r>
              <a:rPr lang="en-IN" sz="2800">
                <a:uFill>
                  <a:noFill/>
                </a:uFill>
                <a:hlinkClick r:id="rId3"/>
              </a:rPr>
              <a:t>Predictive</a:t>
            </a:r>
            <a:r>
              <a:rPr lang="en-IN" sz="2800"/>
              <a:t>. </a:t>
            </a:r>
            <a:endParaRPr sz="2800"/>
          </a:p>
          <a:p>
            <a:pPr indent="-406400" lvl="1" marL="914400" marR="0" rtl="0" algn="just">
              <a:lnSpc>
                <a:spcPct val="90000"/>
              </a:lnSpc>
              <a:spcBef>
                <a:spcPts val="0"/>
              </a:spcBef>
              <a:spcAft>
                <a:spcPts val="0"/>
              </a:spcAft>
              <a:buSzPts val="2800"/>
              <a:buChar char="○"/>
            </a:pPr>
            <a:r>
              <a:rPr lang="en-IN" sz="2800"/>
              <a:t>Predictive Analytics is another type of advanced analytics that looks to use data and information to answer the question “What is likely to happen?”.</a:t>
            </a:r>
            <a:endParaRPr sz="2800"/>
          </a:p>
          <a:p>
            <a:pPr indent="-406400" lvl="1" marL="914400" marR="0" rtl="0" algn="just">
              <a:lnSpc>
                <a:spcPct val="90000"/>
              </a:lnSpc>
              <a:spcBef>
                <a:spcPts val="0"/>
              </a:spcBef>
              <a:spcAft>
                <a:spcPts val="0"/>
              </a:spcAft>
              <a:buSzPts val="2800"/>
              <a:buChar char="○"/>
            </a:pPr>
            <a:r>
              <a:rPr lang="en-IN" sz="2800"/>
              <a:t>Predictive Analytics involves techniques such as regression analysis, forecasting, multivariate statistics, pattern matching, predictive modeling, and forecasting.</a:t>
            </a:r>
            <a:endParaRPr sz="2800"/>
          </a:p>
          <a:p>
            <a:pPr indent="-406400" lvl="1" marL="914400" marR="0" rtl="0" algn="just">
              <a:lnSpc>
                <a:spcPct val="90000"/>
              </a:lnSpc>
              <a:spcBef>
                <a:spcPts val="0"/>
              </a:spcBef>
              <a:spcAft>
                <a:spcPts val="0"/>
              </a:spcAft>
              <a:buSzPts val="2800"/>
              <a:buChar char="○"/>
            </a:pPr>
            <a:r>
              <a:rPr lang="en-IN" sz="2800"/>
              <a:t>These techniques are harder for organizations to accomplish as they require large amounts of high-quality data. Additionally, these techniques require a deep understanding of statistics and programming languages such as R and Python.</a:t>
            </a:r>
            <a:endParaRPr sz="2800"/>
          </a:p>
          <a:p>
            <a:pPr indent="0" lvl="0" marL="0" rtl="0" algn="l">
              <a:spcBef>
                <a:spcPts val="10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23" name="Google Shape;523;p7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marR="0" rtl="0" algn="just">
              <a:lnSpc>
                <a:spcPct val="90000"/>
              </a:lnSpc>
              <a:spcBef>
                <a:spcPts val="1000"/>
              </a:spcBef>
              <a:spcAft>
                <a:spcPts val="0"/>
              </a:spcAft>
              <a:buNone/>
            </a:pPr>
            <a:r>
              <a:rPr lang="en-IN" sz="2800"/>
              <a:t>(with reference to example in slide 40)</a:t>
            </a:r>
            <a:endParaRPr sz="2800"/>
          </a:p>
          <a:p>
            <a:pPr indent="-406400" lvl="1" marL="914400" marR="0" rtl="0" algn="just">
              <a:lnSpc>
                <a:spcPct val="90000"/>
              </a:lnSpc>
              <a:spcBef>
                <a:spcPts val="1000"/>
              </a:spcBef>
              <a:spcAft>
                <a:spcPts val="0"/>
              </a:spcAft>
              <a:buSzPts val="2800"/>
              <a:buChar char="○"/>
            </a:pPr>
            <a:r>
              <a:rPr lang="en-IN" sz="2800"/>
              <a:t>Once validated, use the trained model to make predictions for future monthly sales performance. This involves i</a:t>
            </a:r>
            <a:r>
              <a:rPr b="1" lang="en-IN" sz="2800"/>
              <a:t>nputting relevant data</a:t>
            </a:r>
            <a:r>
              <a:rPr lang="en-IN" sz="2800"/>
              <a:t> for upcoming months into the model to generate forecasts.  </a:t>
            </a:r>
            <a:endParaRPr sz="2800"/>
          </a:p>
          <a:p>
            <a:pPr indent="-406400" lvl="1" marL="914400" marR="0" rtl="0" algn="just">
              <a:lnSpc>
                <a:spcPct val="90000"/>
              </a:lnSpc>
              <a:spcBef>
                <a:spcPts val="1000"/>
              </a:spcBef>
              <a:spcAft>
                <a:spcPts val="0"/>
              </a:spcAft>
              <a:buSzPts val="2800"/>
              <a:buChar char="○"/>
            </a:pPr>
            <a:r>
              <a:rPr lang="en-IN" sz="2800"/>
              <a:t>Predictive Model will suggest the </a:t>
            </a:r>
            <a:r>
              <a:rPr b="1" lang="en-IN" sz="2800"/>
              <a:t>impact </a:t>
            </a:r>
            <a:r>
              <a:rPr lang="en-IN" sz="2800"/>
              <a:t>of the next marketing campaign on customer engagement using historical data.</a:t>
            </a:r>
            <a:endParaRPr sz="2800"/>
          </a:p>
          <a:p>
            <a:pPr indent="-406400" lvl="1" marL="914400" marR="0" rtl="0" algn="just">
              <a:lnSpc>
                <a:spcPct val="90000"/>
              </a:lnSpc>
              <a:spcBef>
                <a:spcPts val="1000"/>
              </a:spcBef>
              <a:spcAft>
                <a:spcPts val="0"/>
              </a:spcAft>
              <a:buSzPts val="2800"/>
              <a:buChar char="○"/>
            </a:pPr>
            <a:r>
              <a:rPr lang="en-IN" sz="2800"/>
              <a:t>Conduct scenario analyses by adjusting input variables to observe how changes in factors like marketing spend or promotions might impact future sales predictions.</a:t>
            </a:r>
            <a:endParaRPr sz="2800"/>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30" name="Google Shape;530;p77"/>
          <p:cNvSpPr txBox="1"/>
          <p:nvPr>
            <p:ph idx="1" type="body"/>
          </p:nvPr>
        </p:nvSpPr>
        <p:spPr>
          <a:xfrm>
            <a:off x="838200" y="1825625"/>
            <a:ext cx="10515600" cy="52803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b="1" lang="en-IN">
                <a:highlight>
                  <a:srgbClr val="FFFFFF"/>
                </a:highlight>
                <a:latin typeface="Arial"/>
                <a:ea typeface="Arial"/>
                <a:cs typeface="Arial"/>
                <a:sym typeface="Arial"/>
              </a:rPr>
              <a:t>Prescriptive Analytics ( What should be done? )</a:t>
            </a:r>
            <a:endParaRPr b="1">
              <a:highlight>
                <a:srgbClr val="FFFFFF"/>
              </a:highlight>
              <a:latin typeface="Arial"/>
              <a:ea typeface="Arial"/>
              <a:cs typeface="Arial"/>
              <a:sym typeface="Arial"/>
            </a:endParaRPr>
          </a:p>
          <a:p>
            <a:pPr indent="-406400" lvl="1" marL="914400" marR="0" rtl="0" algn="just">
              <a:lnSpc>
                <a:spcPct val="90000"/>
              </a:lnSpc>
              <a:spcBef>
                <a:spcPts val="1500"/>
              </a:spcBef>
              <a:spcAft>
                <a:spcPts val="0"/>
              </a:spcAft>
              <a:buSzPts val="2800"/>
              <a:buChar char="○"/>
            </a:pPr>
            <a:r>
              <a:rPr lang="en-IN" sz="2800"/>
              <a:t>The final level and most advanced level of analytics and most difficult level to achieve</a:t>
            </a:r>
            <a:endParaRPr sz="2800"/>
          </a:p>
          <a:p>
            <a:pPr indent="-406400" lvl="1" marL="914400" marR="0" rtl="0" algn="just">
              <a:lnSpc>
                <a:spcPct val="90000"/>
              </a:lnSpc>
              <a:spcBef>
                <a:spcPts val="0"/>
              </a:spcBef>
              <a:spcAft>
                <a:spcPts val="0"/>
              </a:spcAft>
              <a:buSzPts val="2800"/>
              <a:buChar char="○"/>
            </a:pPr>
            <a:r>
              <a:rPr lang="en-IN" sz="2800"/>
              <a:t>Prescriptive Analytics is a method of analytics that analyzes data to answer the question “What should be done?”.</a:t>
            </a:r>
            <a:endParaRPr sz="2800"/>
          </a:p>
          <a:p>
            <a:pPr indent="-406400" lvl="1" marL="914400" marR="0" rtl="0" algn="just">
              <a:lnSpc>
                <a:spcPct val="90000"/>
              </a:lnSpc>
              <a:spcBef>
                <a:spcPts val="0"/>
              </a:spcBef>
              <a:spcAft>
                <a:spcPts val="0"/>
              </a:spcAft>
              <a:buSzPts val="2800"/>
              <a:buChar char="○"/>
            </a:pPr>
            <a:r>
              <a:rPr lang="en-IN" sz="2800"/>
              <a:t>Characterized by techniques such as graph analysis, simulation, complex event processing, neural networks, recommendation engines, heuristics, and machine learning.</a:t>
            </a:r>
            <a:endParaRPr sz="2800"/>
          </a:p>
          <a:p>
            <a:pPr indent="-406400" lvl="1" marL="914400" marR="0" rtl="0" algn="just">
              <a:lnSpc>
                <a:spcPct val="90000"/>
              </a:lnSpc>
              <a:spcBef>
                <a:spcPts val="0"/>
              </a:spcBef>
              <a:spcAft>
                <a:spcPts val="0"/>
              </a:spcAft>
              <a:buSzPts val="2800"/>
              <a:buChar char="○"/>
            </a:pPr>
            <a:r>
              <a:rPr lang="en-IN" sz="2800"/>
              <a:t>involves using data, algorithms, and business rules to recommend actions that can optimize or improve future outcomes. </a:t>
            </a:r>
            <a:endParaRPr sz="2800"/>
          </a:p>
          <a:p>
            <a:pPr indent="0" lvl="0" marL="914400" marR="0" rtl="0" algn="just">
              <a:lnSpc>
                <a:spcPct val="90000"/>
              </a:lnSpc>
              <a:spcBef>
                <a:spcPts val="1000"/>
              </a:spcBef>
              <a:spcAft>
                <a:spcPts val="0"/>
              </a:spcAft>
              <a:buNone/>
            </a:pPr>
            <a:r>
              <a:t/>
            </a:r>
            <a:endParaRPr sz="2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37" name="Google Shape;537;p7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1" marL="914400" rtl="0" algn="just">
              <a:spcBef>
                <a:spcPts val="1000"/>
              </a:spcBef>
              <a:spcAft>
                <a:spcPts val="0"/>
              </a:spcAft>
              <a:buSzPts val="2800"/>
              <a:buChar char="○"/>
            </a:pPr>
            <a:r>
              <a:rPr lang="en-IN" sz="2800"/>
              <a:t>The reliability of Prescriptive Analytics depends heavily on the accuracy of </a:t>
            </a:r>
            <a:endParaRPr sz="2800"/>
          </a:p>
          <a:p>
            <a:pPr indent="-406400" lvl="2" marL="1371600" rtl="0" algn="just">
              <a:spcBef>
                <a:spcPts val="0"/>
              </a:spcBef>
              <a:spcAft>
                <a:spcPts val="0"/>
              </a:spcAft>
              <a:buSzPts val="2800"/>
              <a:buChar char="■"/>
            </a:pPr>
            <a:r>
              <a:rPr lang="en-IN" sz="2800"/>
              <a:t>how well an organization as has accomplished each level of analytics.</a:t>
            </a:r>
            <a:endParaRPr sz="2800"/>
          </a:p>
          <a:p>
            <a:pPr indent="-406400" lvl="2" marL="1371600" rtl="0" algn="just">
              <a:spcBef>
                <a:spcPts val="0"/>
              </a:spcBef>
              <a:spcAft>
                <a:spcPts val="0"/>
              </a:spcAft>
              <a:buSzPts val="2800"/>
              <a:buChar char="■"/>
            </a:pPr>
            <a:r>
              <a:rPr lang="en-IN" sz="2800"/>
              <a:t>quality of data </a:t>
            </a:r>
            <a:endParaRPr sz="2800"/>
          </a:p>
          <a:p>
            <a:pPr indent="-406400" lvl="2" marL="1371600" rtl="0" algn="just">
              <a:spcBef>
                <a:spcPts val="0"/>
              </a:spcBef>
              <a:spcAft>
                <a:spcPts val="0"/>
              </a:spcAft>
              <a:buSzPts val="2800"/>
              <a:buChar char="■"/>
            </a:pPr>
            <a:r>
              <a:rPr lang="en-IN" sz="2800"/>
              <a:t>appropriate data architecture to facilitate it and the expertise needed to implement this architecture.</a:t>
            </a:r>
            <a:endParaRPr sz="2800"/>
          </a:p>
          <a:p>
            <a:pPr indent="-406400" lvl="1" marL="914400" rtl="0" algn="just">
              <a:spcBef>
                <a:spcPts val="0"/>
              </a:spcBef>
              <a:spcAft>
                <a:spcPts val="0"/>
              </a:spcAft>
              <a:buSzPts val="2800"/>
              <a:buChar char="○"/>
            </a:pPr>
            <a:r>
              <a:rPr lang="en-IN" sz="2800"/>
              <a:t>The value that it brings is that an organization will be able to make decisions based on highly analyzed facts rather than instinct. </a:t>
            </a:r>
            <a:endParaRPr sz="2800"/>
          </a:p>
          <a:p>
            <a:pPr indent="-406400" lvl="1" marL="914400" rtl="0" algn="just">
              <a:spcBef>
                <a:spcPts val="0"/>
              </a:spcBef>
              <a:spcAft>
                <a:spcPts val="0"/>
              </a:spcAft>
              <a:buSzPts val="2800"/>
              <a:buChar char="○"/>
            </a:pPr>
            <a:r>
              <a:rPr lang="en-IN" sz="2800"/>
              <a:t>Meaning they are more likely to guarantee the desired result, such as increasing revenue.</a:t>
            </a:r>
            <a:endParaRPr sz="2800"/>
          </a:p>
          <a:p>
            <a:pPr indent="0" lvl="0" marL="0" rtl="0" algn="l">
              <a:spcBef>
                <a:spcPts val="10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406400" lvl="1" marL="914400" marR="0" rtl="0" algn="just">
              <a:lnSpc>
                <a:spcPct val="90000"/>
              </a:lnSpc>
              <a:spcBef>
                <a:spcPts val="1000"/>
              </a:spcBef>
              <a:spcAft>
                <a:spcPts val="0"/>
              </a:spcAft>
              <a:buSzPts val="2800"/>
              <a:buChar char="○"/>
            </a:pPr>
            <a:r>
              <a:rPr lang="en-IN"/>
              <a:t>(with reference to example in slide 40)</a:t>
            </a:r>
            <a:endParaRPr/>
          </a:p>
          <a:p>
            <a:pPr indent="-406400" lvl="1" marL="914400" marR="0" rtl="0" algn="just">
              <a:lnSpc>
                <a:spcPct val="90000"/>
              </a:lnSpc>
              <a:spcBef>
                <a:spcPts val="1000"/>
              </a:spcBef>
              <a:spcAft>
                <a:spcPts val="0"/>
              </a:spcAft>
              <a:buSzPts val="2800"/>
              <a:buChar char="○"/>
            </a:pPr>
            <a:r>
              <a:rPr lang="en-IN" sz="2800"/>
              <a:t>Scenario 1: If the predictive model suggests a potential drop in sales due to decreased marketing effectiveness, the prescriptive analytics recommends increasing marketing spend for targeted campaigns.</a:t>
            </a:r>
            <a:endParaRPr sz="2800"/>
          </a:p>
          <a:p>
            <a:pPr indent="-406400" lvl="1" marL="914400" marR="0" rtl="0" algn="just">
              <a:lnSpc>
                <a:spcPct val="90000"/>
              </a:lnSpc>
              <a:spcBef>
                <a:spcPts val="1000"/>
              </a:spcBef>
              <a:spcAft>
                <a:spcPts val="0"/>
              </a:spcAft>
              <a:buSzPts val="2800"/>
              <a:buChar char="○"/>
            </a:pPr>
            <a:r>
              <a:rPr lang="en-IN" sz="2800"/>
              <a:t>Scenario 2: If the model predicts a surge in demand for a particular product category, the prescriptive analytics recommends optimizing inventory levels for those products.</a:t>
            </a:r>
            <a:endParaRPr sz="2800"/>
          </a:p>
          <a:p>
            <a:pPr indent="-406400" lvl="1" marL="914400" marR="0" rtl="0" algn="just">
              <a:lnSpc>
                <a:spcPct val="90000"/>
              </a:lnSpc>
              <a:spcBef>
                <a:spcPts val="1000"/>
              </a:spcBef>
              <a:spcAft>
                <a:spcPts val="1000"/>
              </a:spcAft>
              <a:buSzPts val="2800"/>
              <a:buChar char="○"/>
            </a:pPr>
            <a:r>
              <a:rPr lang="en-IN" sz="2800"/>
              <a:t>By applying prescriptive analytics to monthly sales performance analysis, businesses can move beyond merely predicting future outcomes to actively recommending the best actions to achieve desired results.</a:t>
            </a:r>
            <a:endParaRPr sz="2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ph type="title"/>
          </p:nvPr>
        </p:nvSpPr>
        <p:spPr>
          <a:xfrm>
            <a:off x="767125" y="29472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IN" sz="3600"/>
              <a:t>Web3.0 and Semantic Web</a:t>
            </a:r>
            <a:endParaRPr b="1" sz="5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1"/>
          <p:cNvSpPr txBox="1"/>
          <p:nvPr>
            <p:ph idx="1" type="body"/>
          </p:nvPr>
        </p:nvSpPr>
        <p:spPr>
          <a:xfrm>
            <a:off x="415600" y="1645433"/>
            <a:ext cx="11360700" cy="4446300"/>
          </a:xfrm>
          <a:prstGeom prst="rect">
            <a:avLst/>
          </a:prstGeom>
        </p:spPr>
        <p:txBody>
          <a:bodyPr anchorCtr="0" anchor="t" bIns="45700" lIns="91425" spcFirstLastPara="1" rIns="91425" wrap="square" tIns="45700">
            <a:noAutofit/>
          </a:bodyPr>
          <a:lstStyle/>
          <a:p>
            <a:pPr indent="0" lvl="0" marL="228600" rtl="0" algn="l">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The development of Semantic Web is well underway with a </a:t>
            </a:r>
            <a:r>
              <a:rPr b="1" lang="en-IN">
                <a:solidFill>
                  <a:srgbClr val="000000"/>
                </a:solidFill>
                <a:latin typeface="Arial"/>
                <a:ea typeface="Arial"/>
                <a:cs typeface="Arial"/>
                <a:sym typeface="Arial"/>
              </a:rPr>
              <a:t>goal that it would be possible for machines to understand the information on the web rather than simply display</a:t>
            </a:r>
            <a:r>
              <a:rPr lang="en-I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228600" rtl="0" algn="l">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The major obstacle to this goal is the fact that most information on the</a:t>
            </a:r>
            <a:r>
              <a:rPr b="1" lang="en-IN">
                <a:solidFill>
                  <a:srgbClr val="000000"/>
                </a:solidFill>
                <a:latin typeface="Arial"/>
                <a:ea typeface="Arial"/>
                <a:cs typeface="Arial"/>
                <a:sym typeface="Arial"/>
              </a:rPr>
              <a:t> web is designed solely for human consumption</a:t>
            </a:r>
            <a:r>
              <a:rPr lang="en-IN">
                <a:solidFill>
                  <a:srgbClr val="000000"/>
                </a:solidFill>
                <a:latin typeface="Arial"/>
                <a:ea typeface="Arial"/>
                <a:cs typeface="Arial"/>
                <a:sym typeface="Arial"/>
              </a:rPr>
              <a:t>. This information should be structured in a way that machines can understand and process that information.</a:t>
            </a:r>
            <a:endParaRPr>
              <a:solidFill>
                <a:srgbClr val="000000"/>
              </a:solidFill>
              <a:latin typeface="Arial"/>
              <a:ea typeface="Arial"/>
              <a:cs typeface="Arial"/>
              <a:sym typeface="Arial"/>
            </a:endParaRPr>
          </a:p>
          <a:p>
            <a:pPr indent="0" lvl="0" marL="228600" rtl="0" algn="l">
              <a:spcBef>
                <a:spcPts val="1000"/>
              </a:spcBef>
              <a:spcAft>
                <a:spcPts val="0"/>
              </a:spcAft>
              <a:buClr>
                <a:schemeClr val="dk2"/>
              </a:buClr>
              <a:buSzPts val="1500"/>
              <a:buFont typeface="Arial"/>
              <a:buNone/>
            </a:pPr>
            <a:r>
              <a:rPr lang="en-IN">
                <a:solidFill>
                  <a:srgbClr val="000000"/>
                </a:solidFill>
                <a:latin typeface="Arial"/>
                <a:ea typeface="Arial"/>
                <a:cs typeface="Arial"/>
                <a:sym typeface="Arial"/>
              </a:rPr>
              <a:t>•  </a:t>
            </a:r>
            <a:r>
              <a:rPr lang="en-IN">
                <a:latin typeface="Arial"/>
                <a:ea typeface="Arial"/>
                <a:cs typeface="Arial"/>
                <a:sym typeface="Arial"/>
              </a:rPr>
              <a:t> The key technological threads that are currently employed in the development of Semantic Web are: eXtensible Markup Language (</a:t>
            </a:r>
            <a:r>
              <a:rPr b="1" lang="en-IN">
                <a:latin typeface="Arial"/>
                <a:ea typeface="Arial"/>
                <a:cs typeface="Arial"/>
                <a:sym typeface="Arial"/>
              </a:rPr>
              <a:t>XML</a:t>
            </a:r>
            <a:r>
              <a:rPr lang="en-IN">
                <a:latin typeface="Arial"/>
                <a:ea typeface="Arial"/>
                <a:cs typeface="Arial"/>
                <a:sym typeface="Arial"/>
              </a:rPr>
              <a:t>), Resource Description Framework (</a:t>
            </a:r>
            <a:r>
              <a:rPr b="1" lang="en-IN">
                <a:latin typeface="Arial"/>
                <a:ea typeface="Arial"/>
                <a:cs typeface="Arial"/>
                <a:sym typeface="Arial"/>
              </a:rPr>
              <a:t>RDF</a:t>
            </a:r>
            <a:r>
              <a:rPr lang="en-IN">
                <a:latin typeface="Arial"/>
                <a:ea typeface="Arial"/>
                <a:cs typeface="Arial"/>
                <a:sym typeface="Arial"/>
              </a:rPr>
              <a:t>), DAML (</a:t>
            </a:r>
            <a:r>
              <a:rPr b="1" lang="en-IN">
                <a:latin typeface="Arial"/>
                <a:ea typeface="Arial"/>
                <a:cs typeface="Arial"/>
                <a:sym typeface="Arial"/>
              </a:rPr>
              <a:t>DARPA Agent Markup Language</a:t>
            </a:r>
            <a:r>
              <a:rPr lang="en-IN">
                <a:latin typeface="Arial"/>
                <a:ea typeface="Arial"/>
                <a:cs typeface="Arial"/>
                <a:sym typeface="Arial"/>
              </a:rPr>
              <a:t>).</a:t>
            </a:r>
            <a:endParaRPr>
              <a:latin typeface="Arial"/>
              <a:ea typeface="Arial"/>
              <a:cs typeface="Arial"/>
              <a:sym typeface="Arial"/>
            </a:endParaRPr>
          </a:p>
          <a:p>
            <a:pPr indent="0" lvl="0" marL="228600" rtl="0" algn="l">
              <a:spcBef>
                <a:spcPts val="1000"/>
              </a:spcBef>
              <a:spcAft>
                <a:spcPts val="0"/>
              </a:spcAft>
              <a:buClr>
                <a:schemeClr val="dk2"/>
              </a:buClr>
              <a:buSzPts val="1500"/>
              <a:buFont typeface="Arial"/>
              <a:buNone/>
            </a:pPr>
            <a:r>
              <a:t/>
            </a:r>
            <a:endParaRPr>
              <a:solidFill>
                <a:srgbClr val="000000"/>
              </a:solidFill>
              <a:latin typeface="Arial"/>
              <a:ea typeface="Arial"/>
              <a:cs typeface="Arial"/>
              <a:sym typeface="Arial"/>
            </a:endParaRPr>
          </a:p>
          <a:p>
            <a:pPr indent="0" lvl="0" marL="228600" rtl="0" algn="l">
              <a:spcBef>
                <a:spcPts val="1000"/>
              </a:spcBef>
              <a:spcAft>
                <a:spcPts val="0"/>
              </a:spcAft>
              <a:buClr>
                <a:schemeClr val="dk2"/>
              </a:buClr>
              <a:buSzPts val="1500"/>
              <a:buFont typeface="Arial"/>
              <a:buNone/>
            </a:pPr>
            <a:r>
              <a:t/>
            </a:r>
            <a:endParaRPr>
              <a:solidFill>
                <a:srgbClr val="000000"/>
              </a:solidFill>
              <a:latin typeface="Arial"/>
              <a:ea typeface="Arial"/>
              <a:cs typeface="Arial"/>
              <a:sym typeface="Arial"/>
            </a:endParaRPr>
          </a:p>
          <a:p>
            <a:pPr indent="0" lvl="0" marL="0" rtl="0" algn="l">
              <a:spcBef>
                <a:spcPts val="1000"/>
              </a:spcBef>
              <a:spcAft>
                <a:spcPts val="0"/>
              </a:spcAft>
              <a:buNone/>
            </a:pPr>
            <a:r>
              <a:t/>
            </a:r>
            <a:endParaRPr b="1" i="1">
              <a:solidFill>
                <a:srgbClr val="000000"/>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b="1" i="1">
              <a:solidFill>
                <a:srgbClr val="000000"/>
              </a:solidFill>
              <a:highlight>
                <a:srgbClr val="FFFFFF"/>
              </a:highlight>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60" name="Google Shape;560;p82"/>
          <p:cNvSpPr txBox="1"/>
          <p:nvPr>
            <p:ph idx="1" type="body"/>
          </p:nvPr>
        </p:nvSpPr>
        <p:spPr>
          <a:xfrm>
            <a:off x="415600" y="1645433"/>
            <a:ext cx="11360700" cy="4446300"/>
          </a:xfrm>
          <a:prstGeom prst="rect">
            <a:avLst/>
          </a:prstGeom>
        </p:spPr>
        <p:txBody>
          <a:bodyPr anchorCtr="0" anchor="t" bIns="45700" lIns="91425" spcFirstLastPara="1" rIns="91425" wrap="square" tIns="45700">
            <a:noAutofit/>
          </a:bodyPr>
          <a:lstStyle/>
          <a:p>
            <a:pPr indent="-406400" lvl="0" marL="457200" marR="0" rtl="0" algn="l">
              <a:lnSpc>
                <a:spcPct val="115000"/>
              </a:lnSpc>
              <a:spcBef>
                <a:spcPts val="0"/>
              </a:spcBef>
              <a:spcAft>
                <a:spcPts val="0"/>
              </a:spcAft>
              <a:buSzPts val="2800"/>
              <a:buFont typeface="Arial"/>
              <a:buChar char="•"/>
            </a:pPr>
            <a:r>
              <a:rPr lang="en-IN">
                <a:latin typeface="Arial"/>
                <a:ea typeface="Arial"/>
                <a:cs typeface="Arial"/>
                <a:sym typeface="Arial"/>
              </a:rPr>
              <a:t>The concept of machine-understandable documents does not imply “</a:t>
            </a:r>
            <a:r>
              <a:rPr i="1" lang="en-IN">
                <a:latin typeface="Arial"/>
                <a:ea typeface="Arial"/>
                <a:cs typeface="Arial"/>
                <a:sym typeface="Arial"/>
              </a:rPr>
              <a:t>Artificial Intelligence</a:t>
            </a:r>
            <a:r>
              <a:rPr lang="en-IN">
                <a:latin typeface="Arial"/>
                <a:ea typeface="Arial"/>
                <a:cs typeface="Arial"/>
                <a:sym typeface="Arial"/>
              </a:rPr>
              <a:t>”. It only indicates a machine’s ability to solve well-defined problems by performing well-defined operations on well-defined data.</a:t>
            </a:r>
            <a:endParaRPr>
              <a:latin typeface="Arial"/>
              <a:ea typeface="Arial"/>
              <a:cs typeface="Arial"/>
              <a:sym typeface="Arial"/>
            </a:endParaRPr>
          </a:p>
          <a:p>
            <a:pPr indent="-406400" lvl="0" marL="457200" marR="0" rtl="0" algn="l">
              <a:lnSpc>
                <a:spcPct val="115000"/>
              </a:lnSpc>
              <a:spcBef>
                <a:spcPts val="0"/>
              </a:spcBef>
              <a:spcAft>
                <a:spcPts val="0"/>
              </a:spcAft>
              <a:buSzPts val="2800"/>
              <a:buFont typeface="Arial"/>
              <a:buChar char="•"/>
            </a:pPr>
            <a:r>
              <a:rPr lang="en-IN">
                <a:solidFill>
                  <a:srgbClr val="000000"/>
                </a:solidFill>
                <a:latin typeface="Arial"/>
                <a:ea typeface="Arial"/>
                <a:cs typeface="Arial"/>
                <a:sym typeface="Arial"/>
              </a:rPr>
              <a:t>Most of the web’s content today is designed for humans to read , and not for 	computer programs to process meaningfully.</a:t>
            </a:r>
            <a:endParaRPr>
              <a:solidFill>
                <a:srgbClr val="000000"/>
              </a:solidFill>
              <a:latin typeface="Arial"/>
              <a:ea typeface="Arial"/>
              <a:cs typeface="Arial"/>
              <a:sym typeface="Arial"/>
            </a:endParaRPr>
          </a:p>
          <a:p>
            <a:pPr indent="-406400" lvl="0" marL="457200" marR="0" rtl="0" algn="l">
              <a:lnSpc>
                <a:spcPct val="115000"/>
              </a:lnSpc>
              <a:spcBef>
                <a:spcPts val="0"/>
              </a:spcBef>
              <a:spcAft>
                <a:spcPts val="0"/>
              </a:spcAft>
              <a:buSzPts val="2800"/>
              <a:buFont typeface="Arial"/>
              <a:buChar char="•"/>
            </a:pPr>
            <a:r>
              <a:rPr lang="en-IN">
                <a:solidFill>
                  <a:srgbClr val="000000"/>
                </a:solidFill>
                <a:latin typeface="Arial"/>
                <a:ea typeface="Arial"/>
                <a:cs typeface="Arial"/>
                <a:sym typeface="Arial"/>
              </a:rPr>
              <a:t>Computers can </a:t>
            </a:r>
            <a:endParaRPr>
              <a:solidFill>
                <a:srgbClr val="000000"/>
              </a:solidFill>
              <a:latin typeface="Arial"/>
              <a:ea typeface="Arial"/>
              <a:cs typeface="Arial"/>
              <a:sym typeface="Arial"/>
            </a:endParaRPr>
          </a:p>
          <a:p>
            <a:pPr indent="-381000" lvl="1" marL="914400" marR="0" rtl="0" algn="l">
              <a:lnSpc>
                <a:spcPct val="115000"/>
              </a:lnSpc>
              <a:spcBef>
                <a:spcPts val="0"/>
              </a:spcBef>
              <a:spcAft>
                <a:spcPts val="0"/>
              </a:spcAft>
              <a:buSzPts val="2400"/>
              <a:buFont typeface="Arial"/>
              <a:buChar char="•"/>
            </a:pPr>
            <a:r>
              <a:rPr lang="en-IN">
                <a:solidFill>
                  <a:srgbClr val="000000"/>
                </a:solidFill>
                <a:latin typeface="Arial"/>
                <a:ea typeface="Arial"/>
                <a:cs typeface="Arial"/>
                <a:sym typeface="Arial"/>
              </a:rPr>
              <a:t>parse the web pages.</a:t>
            </a:r>
            <a:endParaRPr>
              <a:solidFill>
                <a:srgbClr val="000000"/>
              </a:solidFill>
              <a:latin typeface="Arial"/>
              <a:ea typeface="Arial"/>
              <a:cs typeface="Arial"/>
              <a:sym typeface="Arial"/>
            </a:endParaRPr>
          </a:p>
          <a:p>
            <a:pPr indent="-381000" lvl="1" marL="914400" marR="0" rtl="0" algn="l">
              <a:lnSpc>
                <a:spcPct val="115000"/>
              </a:lnSpc>
              <a:spcBef>
                <a:spcPts val="0"/>
              </a:spcBef>
              <a:spcAft>
                <a:spcPts val="0"/>
              </a:spcAft>
              <a:buSzPts val="2400"/>
              <a:buFont typeface="Arial"/>
              <a:buChar char="•"/>
            </a:pPr>
            <a:r>
              <a:rPr lang="en-IN">
                <a:solidFill>
                  <a:srgbClr val="000000"/>
                </a:solidFill>
                <a:latin typeface="Arial"/>
                <a:ea typeface="Arial"/>
                <a:cs typeface="Arial"/>
                <a:sym typeface="Arial"/>
              </a:rPr>
              <a:t>perform routine processing (here a header, there a ink,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IN"/>
              <a:t>Web 3.0</a:t>
            </a:r>
            <a:endParaRPr/>
          </a:p>
        </p:txBody>
      </p:sp>
      <p:sp>
        <p:nvSpPr>
          <p:cNvPr id="138" name="Google Shape;138;p2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IN"/>
              <a:t>Web 3.0 is an extension of Web 2.0. </a:t>
            </a:r>
            <a:endParaRPr/>
          </a:p>
          <a:p>
            <a:pPr indent="-406400" lvl="0" marL="457200" rtl="0" algn="l">
              <a:spcBef>
                <a:spcPts val="0"/>
              </a:spcBef>
              <a:spcAft>
                <a:spcPts val="0"/>
              </a:spcAft>
              <a:buSzPts val="2800"/>
              <a:buChar char="•"/>
            </a:pPr>
            <a:r>
              <a:rPr lang="en-IN"/>
              <a:t>Owning data with </a:t>
            </a:r>
            <a:r>
              <a:rPr b="1" lang="en-IN"/>
              <a:t>Decentralized </a:t>
            </a:r>
            <a:r>
              <a:rPr lang="en-IN"/>
              <a:t>web</a:t>
            </a:r>
            <a:endParaRPr/>
          </a:p>
          <a:p>
            <a:pPr indent="-406400" lvl="0" marL="457200" rtl="0" algn="l">
              <a:spcBef>
                <a:spcPts val="0"/>
              </a:spcBef>
              <a:spcAft>
                <a:spcPts val="0"/>
              </a:spcAft>
              <a:buSzPts val="2800"/>
              <a:buChar char="•"/>
            </a:pPr>
            <a:r>
              <a:rPr lang="en-IN">
                <a:uFill>
                  <a:noFill/>
                </a:uFill>
                <a:hlinkClick r:id="rId3"/>
              </a:rPr>
              <a:t>Non-fungible tokens</a:t>
            </a:r>
            <a:r>
              <a:rPr lang="en-IN"/>
              <a:t>, or NFTs ( .nft, .crypto, .bitcoin, .x, .blockchain)</a:t>
            </a:r>
            <a:endParaRPr/>
          </a:p>
          <a:p>
            <a:pPr indent="-342900" lvl="1" marL="914400" rtl="0" algn="l">
              <a:spcBef>
                <a:spcPts val="0"/>
              </a:spcBef>
              <a:spcAft>
                <a:spcPts val="0"/>
              </a:spcAft>
              <a:buSzPts val="1800"/>
              <a:buChar char="•"/>
            </a:pPr>
            <a:r>
              <a:rPr lang="en-IN"/>
              <a:t>Records in Blockchain</a:t>
            </a:r>
            <a:endParaRPr/>
          </a:p>
          <a:p>
            <a:pPr indent="-342900" lvl="1" marL="914400" rtl="0" algn="l">
              <a:spcBef>
                <a:spcPts val="0"/>
              </a:spcBef>
              <a:spcAft>
                <a:spcPts val="0"/>
              </a:spcAft>
              <a:buSzPts val="1800"/>
              <a:buChar char="•"/>
            </a:pPr>
            <a:r>
              <a:rPr lang="en-IN"/>
              <a:t>Need not renew</a:t>
            </a:r>
            <a:endParaRPr/>
          </a:p>
          <a:p>
            <a:pPr indent="-342900" lvl="1" marL="914400" rtl="0" algn="l">
              <a:spcBef>
                <a:spcPts val="0"/>
              </a:spcBef>
              <a:spcAft>
                <a:spcPts val="0"/>
              </a:spcAft>
              <a:buSzPts val="1800"/>
              <a:buChar char="•"/>
            </a:pPr>
            <a:r>
              <a:rPr lang="en-IN"/>
              <a:t>Use for website, </a:t>
            </a:r>
            <a:r>
              <a:rPr lang="en-IN"/>
              <a:t>social media</a:t>
            </a:r>
            <a:r>
              <a:rPr lang="en-IN"/>
              <a:t> handle</a:t>
            </a:r>
            <a:endParaRPr/>
          </a:p>
          <a:p>
            <a:pPr indent="-342900" lvl="1" marL="914400" rtl="0" algn="l">
              <a:spcBef>
                <a:spcPts val="0"/>
              </a:spcBef>
              <a:spcAft>
                <a:spcPts val="0"/>
              </a:spcAft>
              <a:buSzPts val="1800"/>
              <a:buChar char="•"/>
            </a:pPr>
            <a:r>
              <a:rPr lang="en-IN"/>
              <a:t>de</a:t>
            </a:r>
            <a:r>
              <a:rPr lang="en-IN"/>
              <a:t>centralized</a:t>
            </a:r>
            <a:r>
              <a:rPr lang="en-IN"/>
              <a:t> hosting (IPFS)/ Serverless hosting</a:t>
            </a:r>
            <a:endParaRPr/>
          </a:p>
          <a:p>
            <a:pPr indent="-342900" lvl="1" marL="914400" rtl="0" algn="l">
              <a:spcBef>
                <a:spcPts val="0"/>
              </a:spcBef>
              <a:spcAft>
                <a:spcPts val="0"/>
              </a:spcAft>
              <a:buSzPts val="1800"/>
              <a:buChar char="•"/>
            </a:pPr>
            <a:r>
              <a:rPr lang="en-IN"/>
              <a:t>Introduces Security</a:t>
            </a:r>
            <a:endParaRPr/>
          </a:p>
          <a:p>
            <a:pPr indent="-406400" lvl="0" marL="457200" rtl="0" algn="l">
              <a:spcBef>
                <a:spcPts val="0"/>
              </a:spcBef>
              <a:spcAft>
                <a:spcPts val="0"/>
              </a:spcAft>
              <a:buSzPts val="2800"/>
              <a:buChar char="•"/>
            </a:pPr>
            <a:r>
              <a:rPr lang="en-IN"/>
              <a:t> Data on the web are </a:t>
            </a:r>
            <a:r>
              <a:rPr b="1" lang="en-IN"/>
              <a:t>Semantic</a:t>
            </a:r>
            <a:r>
              <a:rPr b="1" lang="en-IN"/>
              <a:t> </a:t>
            </a:r>
            <a:r>
              <a:rPr lang="en-IN"/>
              <a:t>based, rather than keyword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67" name="Google Shape;567;p83"/>
          <p:cNvSpPr txBox="1"/>
          <p:nvPr>
            <p:ph idx="1" type="body"/>
          </p:nvPr>
        </p:nvSpPr>
        <p:spPr>
          <a:xfrm>
            <a:off x="415600" y="1340624"/>
            <a:ext cx="11360700" cy="52125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SzPts val="2800"/>
              <a:buFont typeface="Arial"/>
              <a:buChar char="•"/>
            </a:pPr>
            <a:r>
              <a:rPr lang="en-IN">
                <a:latin typeface="Arial"/>
                <a:ea typeface="Arial"/>
                <a:cs typeface="Arial"/>
                <a:sym typeface="Arial"/>
              </a:rPr>
              <a:t>In general, they have </a:t>
            </a:r>
            <a:r>
              <a:rPr b="1" lang="en-IN">
                <a:latin typeface="Arial"/>
                <a:ea typeface="Arial"/>
                <a:cs typeface="Arial"/>
                <a:sym typeface="Arial"/>
              </a:rPr>
              <a:t>no reliable way to understand and process the semantics</a:t>
            </a:r>
            <a:r>
              <a:rPr lang="en-IN">
                <a:latin typeface="Arial"/>
                <a:ea typeface="Arial"/>
                <a:cs typeface="Arial"/>
                <a:sym typeface="Arial"/>
              </a:rPr>
              <a:t>.</a:t>
            </a:r>
            <a:endParaRPr>
              <a:latin typeface="Arial"/>
              <a:ea typeface="Arial"/>
              <a:cs typeface="Arial"/>
              <a:sym typeface="Arial"/>
            </a:endParaRPr>
          </a:p>
          <a:p>
            <a:pPr indent="0" lvl="0" marL="228600" rtl="0" algn="l">
              <a:lnSpc>
                <a:spcPct val="115000"/>
              </a:lnSpc>
              <a:spcBef>
                <a:spcPts val="0"/>
              </a:spcBef>
              <a:spcAft>
                <a:spcPts val="0"/>
              </a:spcAft>
              <a:buNone/>
            </a:pPr>
            <a:r>
              <a:rPr lang="en-IN">
                <a:latin typeface="Arial"/>
                <a:ea typeface="Arial"/>
                <a:cs typeface="Arial"/>
                <a:sym typeface="Arial"/>
              </a:rPr>
              <a:t>• The </a:t>
            </a:r>
            <a:r>
              <a:rPr b="1" lang="en-IN">
                <a:latin typeface="Arial"/>
                <a:ea typeface="Arial"/>
                <a:cs typeface="Arial"/>
                <a:sym typeface="Arial"/>
              </a:rPr>
              <a:t>Semantic Web</a:t>
            </a:r>
            <a:r>
              <a:rPr lang="en-IN">
                <a:latin typeface="Arial"/>
                <a:ea typeface="Arial"/>
                <a:cs typeface="Arial"/>
                <a:sym typeface="Arial"/>
              </a:rPr>
              <a:t> will bring structure to the </a:t>
            </a:r>
            <a:r>
              <a:rPr b="1" lang="en-IN">
                <a:latin typeface="Arial"/>
                <a:ea typeface="Arial"/>
                <a:cs typeface="Arial"/>
                <a:sym typeface="Arial"/>
              </a:rPr>
              <a:t>meaningful content of the web of web pages, </a:t>
            </a:r>
            <a:r>
              <a:rPr lang="en-IN">
                <a:latin typeface="Arial"/>
                <a:ea typeface="Arial"/>
                <a:cs typeface="Arial"/>
                <a:sym typeface="Arial"/>
              </a:rPr>
              <a:t> creating an environment where software agents roaming from page to page carry out sophisticated tasks for users.</a:t>
            </a:r>
            <a:endParaRPr>
              <a:latin typeface="Arial"/>
              <a:ea typeface="Arial"/>
              <a:cs typeface="Arial"/>
              <a:sym typeface="Arial"/>
            </a:endParaRPr>
          </a:p>
          <a:p>
            <a:pPr indent="-406400" lvl="0" marL="457200" rtl="0" algn="l">
              <a:lnSpc>
                <a:spcPct val="115000"/>
              </a:lnSpc>
              <a:spcBef>
                <a:spcPts val="0"/>
              </a:spcBef>
              <a:spcAft>
                <a:spcPts val="0"/>
              </a:spcAft>
              <a:buSzPts val="2800"/>
              <a:buFont typeface="Arial"/>
              <a:buChar char="•"/>
            </a:pPr>
            <a:r>
              <a:rPr lang="en-IN">
                <a:latin typeface="Arial"/>
                <a:ea typeface="Arial"/>
                <a:cs typeface="Arial"/>
                <a:sym typeface="Arial"/>
              </a:rPr>
              <a:t>The Semantic Web is not a separate web.</a:t>
            </a:r>
            <a:endParaRPr>
              <a:latin typeface="Arial"/>
              <a:ea typeface="Arial"/>
              <a:cs typeface="Arial"/>
              <a:sym typeface="Arial"/>
            </a:endParaRPr>
          </a:p>
          <a:p>
            <a:pPr indent="-406400" lvl="0" marL="457200" rtl="0" algn="l">
              <a:lnSpc>
                <a:spcPct val="115000"/>
              </a:lnSpc>
              <a:spcBef>
                <a:spcPts val="0"/>
              </a:spcBef>
              <a:spcAft>
                <a:spcPts val="0"/>
              </a:spcAft>
              <a:buSzPts val="2800"/>
              <a:buFont typeface="Arial"/>
              <a:buChar char="•"/>
            </a:pPr>
            <a:r>
              <a:rPr b="1" lang="en-IN">
                <a:latin typeface="Arial"/>
                <a:ea typeface="Arial"/>
                <a:cs typeface="Arial"/>
                <a:sym typeface="Arial"/>
              </a:rPr>
              <a:t>Tim Berner Lee</a:t>
            </a:r>
            <a:r>
              <a:rPr lang="en-IN">
                <a:latin typeface="Arial"/>
                <a:ea typeface="Arial"/>
                <a:cs typeface="Arial"/>
                <a:sym typeface="Arial"/>
              </a:rPr>
              <a:t>’s idea</a:t>
            </a:r>
            <a:endParaRPr>
              <a:latin typeface="Arial"/>
              <a:ea typeface="Arial"/>
              <a:cs typeface="Arial"/>
              <a:sym typeface="Arial"/>
            </a:endParaRPr>
          </a:p>
          <a:p>
            <a:pPr indent="-406400" lvl="1" marL="914400" rtl="0" algn="l">
              <a:lnSpc>
                <a:spcPct val="115000"/>
              </a:lnSpc>
              <a:spcBef>
                <a:spcPts val="0"/>
              </a:spcBef>
              <a:spcAft>
                <a:spcPts val="0"/>
              </a:spcAft>
              <a:buSzPts val="2800"/>
              <a:buFont typeface="Arial"/>
              <a:buChar char="•"/>
            </a:pPr>
            <a:r>
              <a:rPr lang="en-IN" sz="2800">
                <a:latin typeface="Arial"/>
                <a:ea typeface="Arial"/>
                <a:cs typeface="Arial"/>
                <a:sym typeface="Arial"/>
              </a:rPr>
              <a:t>To unlock the potential of the web</a:t>
            </a:r>
            <a:endParaRPr sz="2800">
              <a:latin typeface="Arial"/>
              <a:ea typeface="Arial"/>
              <a:cs typeface="Arial"/>
              <a:sym typeface="Arial"/>
            </a:endParaRPr>
          </a:p>
          <a:p>
            <a:pPr indent="-406400" lvl="1" marL="914400" rtl="0" algn="l">
              <a:lnSpc>
                <a:spcPct val="115000"/>
              </a:lnSpc>
              <a:spcBef>
                <a:spcPts val="0"/>
              </a:spcBef>
              <a:spcAft>
                <a:spcPts val="0"/>
              </a:spcAft>
              <a:buSzPts val="2800"/>
              <a:buFont typeface="Arial"/>
              <a:buChar char="•"/>
            </a:pPr>
            <a:r>
              <a:rPr lang="en-IN" sz="2800">
                <a:latin typeface="Arial"/>
                <a:ea typeface="Arial"/>
                <a:cs typeface="Arial"/>
                <a:sym typeface="Arial"/>
              </a:rPr>
              <a:t>Link data and relation between the data</a:t>
            </a:r>
            <a:endParaRPr sz="2800">
              <a:latin typeface="Arial"/>
              <a:ea typeface="Arial"/>
              <a:cs typeface="Arial"/>
              <a:sym typeface="Arial"/>
            </a:endParaRPr>
          </a:p>
          <a:p>
            <a:pPr indent="-406400" lvl="1" marL="914400" rtl="0" algn="l">
              <a:lnSpc>
                <a:spcPct val="115000"/>
              </a:lnSpc>
              <a:spcBef>
                <a:spcPts val="0"/>
              </a:spcBef>
              <a:spcAft>
                <a:spcPts val="0"/>
              </a:spcAft>
              <a:buSzPts val="2800"/>
              <a:buChar char="•"/>
            </a:pPr>
            <a:r>
              <a:rPr b="1" lang="en-IN" sz="2800">
                <a:latin typeface="Arial"/>
                <a:ea typeface="Arial"/>
                <a:cs typeface="Arial"/>
                <a:sym typeface="Arial"/>
              </a:rPr>
              <a:t>Web of data rather than Web of Documents</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74" name="Google Shape;574;p84"/>
          <p:cNvSpPr txBox="1"/>
          <p:nvPr>
            <p:ph idx="1" type="body"/>
          </p:nvPr>
        </p:nvSpPr>
        <p:spPr>
          <a:xfrm>
            <a:off x="415600" y="1645424"/>
            <a:ext cx="11360700" cy="5212500"/>
          </a:xfrm>
          <a:prstGeom prst="rect">
            <a:avLst/>
          </a:prstGeom>
        </p:spPr>
        <p:txBody>
          <a:bodyPr anchorCtr="0" anchor="t" bIns="45700" lIns="91425" spcFirstLastPara="1" rIns="91425" wrap="square" tIns="45700">
            <a:normAutofit lnSpcReduction="10000"/>
          </a:bodyPr>
          <a:lstStyle/>
          <a:p>
            <a:pPr indent="-406400" lvl="0" marL="457200" marR="0" rtl="0" algn="l">
              <a:lnSpc>
                <a:spcPct val="115000"/>
              </a:lnSpc>
              <a:spcBef>
                <a:spcPts val="0"/>
              </a:spcBef>
              <a:spcAft>
                <a:spcPts val="0"/>
              </a:spcAft>
              <a:buSzPts val="2800"/>
              <a:buChar char="•"/>
            </a:pPr>
            <a:r>
              <a:rPr lang="en-IN">
                <a:latin typeface="Arial"/>
                <a:ea typeface="Arial"/>
                <a:cs typeface="Arial"/>
                <a:sym typeface="Arial"/>
              </a:rPr>
              <a:t>Tim Beerner’s 3 Rules of Semantic Web</a:t>
            </a:r>
            <a:endParaRPr>
              <a:latin typeface="Arial"/>
              <a:ea typeface="Arial"/>
              <a:cs typeface="Arial"/>
              <a:sym typeface="Arial"/>
            </a:endParaRPr>
          </a:p>
          <a:p>
            <a:pPr indent="-406400" lvl="0" marL="914400" marR="0" rtl="0" algn="l">
              <a:lnSpc>
                <a:spcPct val="115000"/>
              </a:lnSpc>
              <a:spcBef>
                <a:spcPts val="0"/>
              </a:spcBef>
              <a:spcAft>
                <a:spcPts val="0"/>
              </a:spcAft>
              <a:buSzPts val="2800"/>
              <a:buFont typeface="Arial"/>
              <a:buAutoNum type="arabicPeriod"/>
            </a:pPr>
            <a:r>
              <a:rPr lang="en-IN">
                <a:latin typeface="Arial"/>
                <a:ea typeface="Arial"/>
                <a:cs typeface="Arial"/>
                <a:sym typeface="Arial"/>
              </a:rPr>
              <a:t>A URI should </a:t>
            </a:r>
            <a:r>
              <a:rPr b="1" lang="en-IN">
                <a:latin typeface="Arial"/>
                <a:ea typeface="Arial"/>
                <a:cs typeface="Arial"/>
                <a:sym typeface="Arial"/>
              </a:rPr>
              <a:t>point to the data.</a:t>
            </a:r>
            <a:r>
              <a:rPr lang="en-IN">
                <a:latin typeface="Arial"/>
                <a:ea typeface="Arial"/>
                <a:cs typeface="Arial"/>
                <a:sym typeface="Arial"/>
              </a:rPr>
              <a:t> </a:t>
            </a:r>
            <a:endParaRPr>
              <a:latin typeface="Arial"/>
              <a:ea typeface="Arial"/>
              <a:cs typeface="Arial"/>
              <a:sym typeface="Arial"/>
            </a:endParaRPr>
          </a:p>
          <a:p>
            <a:pPr indent="-406400" lvl="0" marL="914400" marR="0" rtl="0" algn="l">
              <a:lnSpc>
                <a:spcPct val="115000"/>
              </a:lnSpc>
              <a:spcBef>
                <a:spcPts val="0"/>
              </a:spcBef>
              <a:spcAft>
                <a:spcPts val="0"/>
              </a:spcAft>
              <a:buSzPts val="2800"/>
              <a:buFont typeface="Arial"/>
              <a:buAutoNum type="arabicPeriod"/>
            </a:pPr>
            <a:r>
              <a:rPr lang="en-IN">
                <a:latin typeface="Arial"/>
                <a:ea typeface="Arial"/>
                <a:cs typeface="Arial"/>
                <a:sym typeface="Arial"/>
              </a:rPr>
              <a:t>Anyone accessing the URL should </a:t>
            </a:r>
            <a:r>
              <a:rPr b="1" lang="en-IN">
                <a:latin typeface="Arial"/>
                <a:ea typeface="Arial"/>
                <a:cs typeface="Arial"/>
                <a:sym typeface="Arial"/>
              </a:rPr>
              <a:t>get data back.</a:t>
            </a:r>
            <a:endParaRPr b="1">
              <a:latin typeface="Arial"/>
              <a:ea typeface="Arial"/>
              <a:cs typeface="Arial"/>
              <a:sym typeface="Arial"/>
            </a:endParaRPr>
          </a:p>
          <a:p>
            <a:pPr indent="-406400" lvl="0" marL="914400" marR="0" rtl="0" algn="l">
              <a:lnSpc>
                <a:spcPct val="115000"/>
              </a:lnSpc>
              <a:spcBef>
                <a:spcPts val="0"/>
              </a:spcBef>
              <a:spcAft>
                <a:spcPts val="0"/>
              </a:spcAft>
              <a:buSzPts val="2800"/>
              <a:buFont typeface="Arial"/>
              <a:buAutoNum type="arabicPeriod"/>
            </a:pPr>
            <a:r>
              <a:rPr lang="en-IN">
                <a:latin typeface="Arial"/>
                <a:ea typeface="Arial"/>
                <a:cs typeface="Arial"/>
                <a:sym typeface="Arial"/>
              </a:rPr>
              <a:t>Relationships in the data should </a:t>
            </a:r>
            <a:r>
              <a:rPr b="1" lang="en-IN">
                <a:latin typeface="Arial"/>
                <a:ea typeface="Arial"/>
                <a:cs typeface="Arial"/>
                <a:sym typeface="Arial"/>
              </a:rPr>
              <a:t>point to additional</a:t>
            </a:r>
            <a:r>
              <a:rPr lang="en-IN">
                <a:latin typeface="Arial"/>
                <a:ea typeface="Arial"/>
                <a:cs typeface="Arial"/>
                <a:sym typeface="Arial"/>
              </a:rPr>
              <a:t> URLs with data.</a:t>
            </a:r>
            <a:endParaRPr>
              <a:latin typeface="Arial"/>
              <a:ea typeface="Arial"/>
              <a:cs typeface="Arial"/>
              <a:sym typeface="Arial"/>
            </a:endParaRPr>
          </a:p>
          <a:p>
            <a:pPr indent="-406400" lvl="0" marL="457200" marR="0" rtl="0" algn="l">
              <a:lnSpc>
                <a:spcPct val="115000"/>
              </a:lnSpc>
              <a:spcBef>
                <a:spcPts val="0"/>
              </a:spcBef>
              <a:spcAft>
                <a:spcPts val="0"/>
              </a:spcAft>
              <a:buSzPts val="2800"/>
              <a:buFont typeface="Arial"/>
              <a:buChar char="•"/>
            </a:pPr>
            <a:r>
              <a:rPr lang="en-IN">
                <a:latin typeface="Arial"/>
                <a:ea typeface="Arial"/>
                <a:cs typeface="Arial"/>
                <a:sym typeface="Arial"/>
              </a:rPr>
              <a:t>Berners-Lee et al. </a:t>
            </a:r>
            <a:r>
              <a:rPr b="1" lang="en-IN">
                <a:latin typeface="Arial"/>
                <a:ea typeface="Arial"/>
                <a:cs typeface="Arial"/>
                <a:sym typeface="Arial"/>
              </a:rPr>
              <a:t>describe </a:t>
            </a:r>
            <a:r>
              <a:rPr lang="en-IN">
                <a:latin typeface="Arial"/>
                <a:ea typeface="Arial"/>
                <a:cs typeface="Arial"/>
                <a:sym typeface="Arial"/>
              </a:rPr>
              <a:t>the Semantic Web as “</a:t>
            </a:r>
            <a:r>
              <a:rPr lang="en-IN">
                <a:solidFill>
                  <a:srgbClr val="0000FF"/>
                </a:solidFill>
                <a:latin typeface="Arial"/>
                <a:ea typeface="Arial"/>
                <a:cs typeface="Arial"/>
                <a:sym typeface="Arial"/>
              </a:rPr>
              <a:t>an extension of the current web in which information is given well-defined meaning, better enabling computers and people to work in cooperation</a:t>
            </a:r>
            <a:r>
              <a:rPr lang="en-IN">
                <a:latin typeface="Arial"/>
                <a:ea typeface="Arial"/>
                <a:cs typeface="Arial"/>
                <a:sym typeface="Arial"/>
              </a:rPr>
              <a:t>.” </a:t>
            </a:r>
            <a:endParaRPr>
              <a:latin typeface="Arial"/>
              <a:ea typeface="Arial"/>
              <a:cs typeface="Arial"/>
              <a:sym typeface="Arial"/>
            </a:endParaRPr>
          </a:p>
          <a:p>
            <a:pPr indent="-406400" lvl="0" marL="457200" marR="0" rtl="0" algn="l">
              <a:lnSpc>
                <a:spcPct val="115000"/>
              </a:lnSpc>
              <a:spcBef>
                <a:spcPts val="0"/>
              </a:spcBef>
              <a:spcAft>
                <a:spcPts val="0"/>
              </a:spcAft>
              <a:buSzPts val="2800"/>
              <a:buFont typeface="Arial"/>
              <a:buChar char="•"/>
            </a:pPr>
            <a:r>
              <a:rPr lang="en-IN">
                <a:latin typeface="Arial"/>
                <a:ea typeface="Arial"/>
                <a:cs typeface="Arial"/>
                <a:sym typeface="Arial"/>
              </a:rPr>
              <a:t>Information is structured in a way that computers can draw relationships between resources. </a:t>
            </a:r>
            <a:endParaRPr>
              <a:latin typeface="Arial"/>
              <a:ea typeface="Arial"/>
              <a:cs typeface="Arial"/>
              <a:sym typeface="Arial"/>
            </a:endParaRPr>
          </a:p>
          <a:p>
            <a:pPr indent="-406400" lvl="0" marL="457200" marR="0" rtl="0" algn="l">
              <a:lnSpc>
                <a:spcPct val="115000"/>
              </a:lnSpc>
              <a:spcBef>
                <a:spcPts val="0"/>
              </a:spcBef>
              <a:spcAft>
                <a:spcPts val="0"/>
              </a:spcAft>
              <a:buSzPts val="2800"/>
              <a:buFont typeface="Arial"/>
              <a:buChar char="•"/>
            </a:pPr>
            <a:r>
              <a:rPr lang="en-IN">
                <a:latin typeface="Arial"/>
                <a:ea typeface="Arial"/>
                <a:cs typeface="Arial"/>
                <a:sym typeface="Arial"/>
              </a:rPr>
              <a:t>Those relationships are what is known as </a:t>
            </a:r>
            <a:r>
              <a:rPr b="1" lang="en-IN">
                <a:latin typeface="Arial"/>
                <a:ea typeface="Arial"/>
                <a:cs typeface="Arial"/>
                <a:sym typeface="Arial"/>
              </a:rPr>
              <a:t>linked data.</a:t>
            </a:r>
            <a:endParaRPr b="1">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81" name="Google Shape;581;p85"/>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IN"/>
              <a:t>Linked Data</a:t>
            </a:r>
            <a:endParaRPr/>
          </a:p>
        </p:txBody>
      </p:sp>
      <p:pic>
        <p:nvPicPr>
          <p:cNvPr id="582" name="Google Shape;582;p85"/>
          <p:cNvPicPr preferRelativeResize="0"/>
          <p:nvPr/>
        </p:nvPicPr>
        <p:blipFill>
          <a:blip r:embed="rId3">
            <a:alphaModFix/>
          </a:blip>
          <a:stretch>
            <a:fillRect/>
          </a:stretch>
        </p:blipFill>
        <p:spPr>
          <a:xfrm>
            <a:off x="2476775" y="1102350"/>
            <a:ext cx="6145175" cy="3950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The Semantic Web - the Web of Data</a:t>
            </a:r>
            <a:endParaRPr/>
          </a:p>
        </p:txBody>
      </p:sp>
      <p:sp>
        <p:nvSpPr>
          <p:cNvPr id="589" name="Google Shape;589;p86"/>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590" name="Google Shape;590;p86"/>
          <p:cNvPicPr preferRelativeResize="0"/>
          <p:nvPr/>
        </p:nvPicPr>
        <p:blipFill>
          <a:blip r:embed="rId3">
            <a:alphaModFix/>
          </a:blip>
          <a:stretch>
            <a:fillRect/>
          </a:stretch>
        </p:blipFill>
        <p:spPr>
          <a:xfrm>
            <a:off x="415588" y="1645413"/>
            <a:ext cx="10620375" cy="5095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97" name="Google Shape;597;p87"/>
          <p:cNvSpPr txBox="1"/>
          <p:nvPr>
            <p:ph idx="1" type="body"/>
          </p:nvPr>
        </p:nvSpPr>
        <p:spPr>
          <a:xfrm>
            <a:off x="415600" y="1645425"/>
            <a:ext cx="11496000" cy="4446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IN"/>
              <a:t>three main topics that provide conceptual underpinnings for the Semantic Web:</a:t>
            </a:r>
            <a:endParaRPr/>
          </a:p>
          <a:p>
            <a:pPr indent="-406400" lvl="0" marL="457200" rtl="0" algn="l">
              <a:spcBef>
                <a:spcPts val="1000"/>
              </a:spcBef>
              <a:spcAft>
                <a:spcPts val="0"/>
              </a:spcAft>
              <a:buSzPts val="2800"/>
              <a:buChar char="•"/>
            </a:pPr>
            <a:r>
              <a:rPr b="1" lang="en-IN"/>
              <a:t>Building models</a:t>
            </a:r>
            <a:r>
              <a:rPr lang="en-IN"/>
              <a:t>: the quest for describing the world in abstract terms</a:t>
            </a:r>
            <a:endParaRPr/>
          </a:p>
          <a:p>
            <a:pPr indent="0" lvl="0" marL="0" rtl="0" algn="l">
              <a:spcBef>
                <a:spcPts val="1000"/>
              </a:spcBef>
              <a:spcAft>
                <a:spcPts val="0"/>
              </a:spcAft>
              <a:buClr>
                <a:schemeClr val="dk1"/>
              </a:buClr>
              <a:buSzPts val="1100"/>
              <a:buFont typeface="Arial"/>
              <a:buNone/>
            </a:pPr>
            <a:r>
              <a:rPr lang="en-IN"/>
              <a:t>to allow for an easier understanding of a complex reality.</a:t>
            </a:r>
            <a:endParaRPr/>
          </a:p>
          <a:p>
            <a:pPr indent="-406400" lvl="0" marL="457200" rtl="0" algn="l">
              <a:spcBef>
                <a:spcPts val="1000"/>
              </a:spcBef>
              <a:spcAft>
                <a:spcPts val="0"/>
              </a:spcAft>
              <a:buSzPts val="2800"/>
              <a:buChar char="•"/>
            </a:pPr>
            <a:r>
              <a:rPr b="1" lang="en-IN"/>
              <a:t>Computing with knowledge</a:t>
            </a:r>
            <a:r>
              <a:rPr lang="en-IN"/>
              <a:t>: the endeavor of constructing reasoning ma-</a:t>
            </a:r>
            <a:endParaRPr/>
          </a:p>
          <a:p>
            <a:pPr indent="0" lvl="0" marL="0" rtl="0" algn="l">
              <a:spcBef>
                <a:spcPts val="1000"/>
              </a:spcBef>
              <a:spcAft>
                <a:spcPts val="0"/>
              </a:spcAft>
              <a:buClr>
                <a:schemeClr val="dk1"/>
              </a:buClr>
              <a:buSzPts val="1100"/>
              <a:buFont typeface="Arial"/>
              <a:buNone/>
            </a:pPr>
            <a:r>
              <a:rPr lang="en-IN"/>
              <a:t>chines that can draw meaningful conclusions from encoded knowledge.</a:t>
            </a:r>
            <a:endParaRPr/>
          </a:p>
          <a:p>
            <a:pPr indent="-406400" lvl="0" marL="457200" rtl="0" algn="l">
              <a:spcBef>
                <a:spcPts val="1000"/>
              </a:spcBef>
              <a:spcAft>
                <a:spcPts val="0"/>
              </a:spcAft>
              <a:buSzPts val="2800"/>
              <a:buChar char="•"/>
            </a:pPr>
            <a:r>
              <a:rPr b="1" lang="en-IN"/>
              <a:t>Exchanging information:</a:t>
            </a:r>
            <a:r>
              <a:rPr lang="en-IN"/>
              <a:t> the transmission of complex information re-</a:t>
            </a:r>
            <a:endParaRPr/>
          </a:p>
          <a:p>
            <a:pPr indent="0" lvl="0" marL="0" rtl="0" algn="l">
              <a:spcBef>
                <a:spcPts val="1000"/>
              </a:spcBef>
              <a:spcAft>
                <a:spcPts val="0"/>
              </a:spcAft>
              <a:buClr>
                <a:schemeClr val="dk1"/>
              </a:buClr>
              <a:buSzPts val="1100"/>
              <a:buFont typeface="Arial"/>
              <a:buNone/>
            </a:pPr>
            <a:r>
              <a:rPr lang="en-IN"/>
              <a:t>sources among computers that allows us to distribute, interlink, and  reconcile knowledge on a global scale.</a:t>
            </a:r>
            <a:endParaRPr/>
          </a:p>
          <a:p>
            <a:pPr indent="0" lvl="0" marL="0" rtl="0" algn="l">
              <a:spcBef>
                <a:spcPts val="100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04" name="Google Shape;604;p88"/>
          <p:cNvSpPr txBox="1"/>
          <p:nvPr>
            <p:ph idx="1" type="body"/>
          </p:nvPr>
        </p:nvSpPr>
        <p:spPr>
          <a:xfrm>
            <a:off x="415600" y="1645424"/>
            <a:ext cx="11360700" cy="5130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a:t>Linked Data</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IN"/>
              <a:t>Define </a:t>
            </a:r>
            <a:r>
              <a:rPr b="1" lang="en-IN"/>
              <a:t>relationship </a:t>
            </a:r>
            <a:r>
              <a:rPr lang="en-IN"/>
              <a:t>between</a:t>
            </a:r>
            <a:r>
              <a:rPr lang="en-IN"/>
              <a:t> data</a:t>
            </a:r>
            <a:endParaRPr/>
          </a:p>
          <a:p>
            <a:pPr indent="-406400" lvl="0" marL="457200" rtl="0" algn="l">
              <a:spcBef>
                <a:spcPts val="0"/>
              </a:spcBef>
              <a:spcAft>
                <a:spcPts val="0"/>
              </a:spcAft>
              <a:buSzPts val="2800"/>
              <a:buChar char="•"/>
            </a:pPr>
            <a:r>
              <a:rPr lang="en-IN"/>
              <a:t>Enable</a:t>
            </a:r>
            <a:r>
              <a:rPr b="1" lang="en-IN"/>
              <a:t> accessibility and integration</a:t>
            </a:r>
            <a:r>
              <a:rPr lang="en-IN"/>
              <a:t> of different datasets on the Web</a:t>
            </a:r>
            <a:endParaRPr/>
          </a:p>
          <a:p>
            <a:pPr indent="-406400" lvl="0" marL="457200" rtl="0" algn="l">
              <a:spcBef>
                <a:spcPts val="0"/>
              </a:spcBef>
              <a:spcAft>
                <a:spcPts val="0"/>
              </a:spcAft>
              <a:buSzPts val="2800"/>
              <a:buChar char="•"/>
            </a:pPr>
            <a:r>
              <a:rPr lang="en-IN"/>
              <a:t>Using a standard format for data and </a:t>
            </a:r>
            <a:r>
              <a:rPr lang="en-IN"/>
              <a:t>relationship</a:t>
            </a:r>
            <a:r>
              <a:rPr lang="en-IN"/>
              <a:t>: </a:t>
            </a:r>
            <a:r>
              <a:rPr b="1" lang="en-IN"/>
              <a:t>Linked Data triples</a:t>
            </a:r>
            <a:endParaRPr b="1"/>
          </a:p>
          <a:p>
            <a:pPr indent="0" lvl="0" marL="0" rtl="0" algn="l">
              <a:spcBef>
                <a:spcPts val="1000"/>
              </a:spcBef>
              <a:spcAft>
                <a:spcPts val="0"/>
              </a:spcAft>
              <a:buNone/>
            </a:pPr>
            <a:r>
              <a:t/>
            </a:r>
            <a:endParaRPr/>
          </a:p>
        </p:txBody>
      </p:sp>
      <p:sp>
        <p:nvSpPr>
          <p:cNvPr id="605" name="Google Shape;605;p88"/>
          <p:cNvSpPr/>
          <p:nvPr/>
        </p:nvSpPr>
        <p:spPr>
          <a:xfrm>
            <a:off x="2721113" y="2242313"/>
            <a:ext cx="6353175" cy="2009775"/>
          </a:xfrm>
          <a:prstGeom prst="rect">
            <a:avLst/>
          </a:prstGeom>
          <a:noFill/>
          <a:ln>
            <a:noFill/>
          </a:ln>
        </p:spPr>
      </p:sp>
      <p:pic>
        <p:nvPicPr>
          <p:cNvPr id="606" name="Google Shape;606;p88"/>
          <p:cNvPicPr preferRelativeResize="0"/>
          <p:nvPr/>
        </p:nvPicPr>
        <p:blipFill>
          <a:blip r:embed="rId3">
            <a:alphaModFix/>
          </a:blip>
          <a:stretch>
            <a:fillRect/>
          </a:stretch>
        </p:blipFill>
        <p:spPr>
          <a:xfrm>
            <a:off x="2690823" y="1690698"/>
            <a:ext cx="5897201" cy="3134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13" name="Google Shape;613;p89"/>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14" name="Google Shape;614;p89"/>
          <p:cNvSpPr/>
          <p:nvPr/>
        </p:nvSpPr>
        <p:spPr>
          <a:xfrm>
            <a:off x="3227653" y="1645425"/>
            <a:ext cx="6070772" cy="3774875"/>
          </a:xfrm>
          <a:prstGeom prst="rect">
            <a:avLst/>
          </a:prstGeom>
          <a:noFill/>
          <a:ln>
            <a:noFill/>
          </a:ln>
        </p:spPr>
      </p:sp>
      <p:pic>
        <p:nvPicPr>
          <p:cNvPr id="615" name="Google Shape;615;p89"/>
          <p:cNvPicPr preferRelativeResize="0"/>
          <p:nvPr/>
        </p:nvPicPr>
        <p:blipFill>
          <a:blip r:embed="rId3">
            <a:alphaModFix/>
          </a:blip>
          <a:stretch>
            <a:fillRect/>
          </a:stretch>
        </p:blipFill>
        <p:spPr>
          <a:xfrm>
            <a:off x="152400" y="666750"/>
            <a:ext cx="12192000" cy="5829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22" name="Google Shape;622;p90"/>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23" name="Google Shape;623;p90"/>
          <p:cNvSpPr/>
          <p:nvPr/>
        </p:nvSpPr>
        <p:spPr>
          <a:xfrm>
            <a:off x="1717500" y="0"/>
            <a:ext cx="9166004" cy="6858001"/>
          </a:xfrm>
          <a:prstGeom prst="rect">
            <a:avLst/>
          </a:prstGeom>
          <a:noFill/>
          <a:ln>
            <a:noFill/>
          </a:ln>
        </p:spPr>
      </p:sp>
      <p:pic>
        <p:nvPicPr>
          <p:cNvPr id="624" name="Google Shape;624;p90"/>
          <p:cNvPicPr preferRelativeResize="0"/>
          <p:nvPr/>
        </p:nvPicPr>
        <p:blipFill>
          <a:blip r:embed="rId3">
            <a:alphaModFix/>
          </a:blip>
          <a:stretch>
            <a:fillRect/>
          </a:stretch>
        </p:blipFill>
        <p:spPr>
          <a:xfrm>
            <a:off x="2047875" y="395288"/>
            <a:ext cx="8096250" cy="60674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31" name="Google Shape;631;p91"/>
          <p:cNvSpPr txBox="1"/>
          <p:nvPr>
            <p:ph idx="1" type="body"/>
          </p:nvPr>
        </p:nvSpPr>
        <p:spPr>
          <a:xfrm>
            <a:off x="415600" y="1645433"/>
            <a:ext cx="11360700" cy="4446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It gets bigger</a:t>
            </a:r>
            <a:endParaRPr/>
          </a:p>
        </p:txBody>
      </p:sp>
      <p:pic>
        <p:nvPicPr>
          <p:cNvPr id="632" name="Google Shape;632;p91"/>
          <p:cNvPicPr preferRelativeResize="0"/>
          <p:nvPr/>
        </p:nvPicPr>
        <p:blipFill>
          <a:blip r:embed="rId3">
            <a:alphaModFix/>
          </a:blip>
          <a:stretch>
            <a:fillRect/>
          </a:stretch>
        </p:blipFill>
        <p:spPr>
          <a:xfrm>
            <a:off x="2365875" y="1771650"/>
            <a:ext cx="8096250" cy="5086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39" name="Google Shape;639;p92"/>
          <p:cNvSpPr txBox="1"/>
          <p:nvPr>
            <p:ph idx="1" type="body"/>
          </p:nvPr>
        </p:nvSpPr>
        <p:spPr>
          <a:xfrm>
            <a:off x="415600" y="1645425"/>
            <a:ext cx="11440500" cy="44463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IN"/>
              <a:t>Semantic Web allows machines to make </a:t>
            </a:r>
            <a:r>
              <a:rPr b="1" lang="en-IN"/>
              <a:t>inferences</a:t>
            </a:r>
            <a:endParaRPr b="1"/>
          </a:p>
          <a:p>
            <a:pPr indent="-406400" lvl="0" marL="457200" rtl="0" algn="l">
              <a:spcBef>
                <a:spcPts val="0"/>
              </a:spcBef>
              <a:spcAft>
                <a:spcPts val="0"/>
              </a:spcAft>
              <a:buSzPts val="2800"/>
              <a:buChar char="•"/>
            </a:pPr>
            <a:r>
              <a:rPr lang="en-IN"/>
              <a:t>Linked data enables for</a:t>
            </a:r>
            <a:endParaRPr/>
          </a:p>
          <a:p>
            <a:pPr indent="-406400" lvl="1" marL="914400" rtl="0" algn="l">
              <a:spcBef>
                <a:spcPts val="0"/>
              </a:spcBef>
              <a:spcAft>
                <a:spcPts val="0"/>
              </a:spcAft>
              <a:buSzPts val="2800"/>
              <a:buChar char="•"/>
            </a:pPr>
            <a:r>
              <a:rPr lang="en-IN" sz="2800"/>
              <a:t>New relationships between data can be created automatically</a:t>
            </a:r>
            <a:endParaRPr sz="2800"/>
          </a:p>
          <a:p>
            <a:pPr indent="-406400" lvl="1" marL="914400" rtl="0" algn="l">
              <a:spcBef>
                <a:spcPts val="0"/>
              </a:spcBef>
              <a:spcAft>
                <a:spcPts val="0"/>
              </a:spcAft>
              <a:buSzPts val="2800"/>
              <a:buChar char="•"/>
            </a:pPr>
            <a:r>
              <a:rPr lang="en-IN" sz="2800"/>
              <a:t>Analysing the content of new </a:t>
            </a:r>
            <a:r>
              <a:rPr lang="en-IN" sz="2800"/>
              <a:t>data</a:t>
            </a:r>
            <a:endParaRPr sz="2800"/>
          </a:p>
          <a:p>
            <a:pPr indent="-406400" lvl="1" marL="914400" rtl="0" algn="l">
              <a:spcBef>
                <a:spcPts val="0"/>
              </a:spcBef>
              <a:spcAft>
                <a:spcPts val="0"/>
              </a:spcAft>
              <a:buSzPts val="2800"/>
              <a:buChar char="•"/>
            </a:pPr>
            <a:r>
              <a:rPr lang="en-IN" sz="2800"/>
              <a:t>Discovering potential </a:t>
            </a:r>
            <a:r>
              <a:rPr lang="en-IN" sz="2800"/>
              <a:t>inconsistencies</a:t>
            </a:r>
            <a:endParaRPr sz="2800"/>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45" name="Google Shape;145;p21"/>
          <p:cNvSpPr txBox="1"/>
          <p:nvPr>
            <p:ph idx="1" type="body"/>
          </p:nvPr>
        </p:nvSpPr>
        <p:spPr>
          <a:xfrm>
            <a:off x="838200" y="1825625"/>
            <a:ext cx="7272900" cy="5178300"/>
          </a:xfrm>
          <a:prstGeom prst="rect">
            <a:avLst/>
          </a:prstGeom>
        </p:spPr>
        <p:txBody>
          <a:bodyPr anchorCtr="0" anchor="t" bIns="45700" lIns="91425" spcFirstLastPara="1" rIns="91425" wrap="square" tIns="45700">
            <a:normAutofit lnSpcReduction="10000"/>
          </a:bodyPr>
          <a:lstStyle/>
          <a:p>
            <a:pPr indent="-406400" lvl="0" marL="457200" marR="0" rtl="0" algn="l">
              <a:lnSpc>
                <a:spcPct val="90000"/>
              </a:lnSpc>
              <a:spcBef>
                <a:spcPts val="1000"/>
              </a:spcBef>
              <a:spcAft>
                <a:spcPts val="0"/>
              </a:spcAft>
              <a:buSzPts val="2800"/>
              <a:buChar char="•"/>
            </a:pPr>
            <a:r>
              <a:rPr lang="en-IN"/>
              <a:t>web 3.0 is also known as the “</a:t>
            </a:r>
            <a:r>
              <a:rPr b="1" lang="en-IN"/>
              <a:t>Semantic web</a:t>
            </a:r>
            <a:r>
              <a:rPr lang="en-IN"/>
              <a:t>”.</a:t>
            </a:r>
            <a:endParaRPr/>
          </a:p>
          <a:p>
            <a:pPr indent="-406400" lvl="0" marL="457200" marR="0" rtl="0" algn="l">
              <a:lnSpc>
                <a:spcPct val="90000"/>
              </a:lnSpc>
              <a:spcBef>
                <a:spcPts val="0"/>
              </a:spcBef>
              <a:spcAft>
                <a:spcPts val="0"/>
              </a:spcAft>
              <a:buSzPts val="2800"/>
              <a:buChar char="•"/>
            </a:pPr>
            <a:r>
              <a:rPr lang="en-IN"/>
              <a:t>It includes several technologies in order to arrange and structure data you can find on the internet to make it </a:t>
            </a:r>
            <a:r>
              <a:rPr b="1" lang="en-IN"/>
              <a:t>available and usable by programs and software</a:t>
            </a:r>
            <a:r>
              <a:rPr lang="en-IN"/>
              <a:t> thanks to a metadata system.</a:t>
            </a:r>
            <a:endParaRPr/>
          </a:p>
          <a:p>
            <a:pPr indent="-406400" lvl="0" marL="457200" marR="0" rtl="0" algn="l">
              <a:lnSpc>
                <a:spcPct val="90000"/>
              </a:lnSpc>
              <a:spcBef>
                <a:spcPts val="0"/>
              </a:spcBef>
              <a:spcAft>
                <a:spcPts val="0"/>
              </a:spcAft>
              <a:buSzPts val="2800"/>
              <a:buChar char="•"/>
            </a:pPr>
            <a:r>
              <a:rPr lang="en-IN"/>
              <a:t>The purpose is to make the </a:t>
            </a:r>
            <a:r>
              <a:rPr b="1" lang="en-IN"/>
              <a:t>web readable by machines and not only by humans.</a:t>
            </a:r>
            <a:endParaRPr b="1"/>
          </a:p>
          <a:p>
            <a:pPr indent="-406400" lvl="0" marL="457200" marR="0" rtl="0" algn="l">
              <a:lnSpc>
                <a:spcPct val="90000"/>
              </a:lnSpc>
              <a:spcBef>
                <a:spcPts val="0"/>
              </a:spcBef>
              <a:spcAft>
                <a:spcPts val="0"/>
              </a:spcAft>
              <a:buSzPts val="2800"/>
              <a:buChar char="•"/>
            </a:pPr>
            <a:r>
              <a:rPr lang="en-IN"/>
              <a:t>It is also about language, or ontology, for recording how the linked data relates to real world objects, allowing a 'machine' to `understand' the semantic meaning and the difference between Jaguar (car) and jaguar (animal). </a:t>
            </a:r>
            <a:endParaRPr/>
          </a:p>
        </p:txBody>
      </p:sp>
      <p:pic>
        <p:nvPicPr>
          <p:cNvPr id="146" name="Google Shape;146;p21"/>
          <p:cNvPicPr preferRelativeResize="0"/>
          <p:nvPr/>
        </p:nvPicPr>
        <p:blipFill>
          <a:blip r:embed="rId3">
            <a:alphaModFix/>
          </a:blip>
          <a:stretch>
            <a:fillRect/>
          </a:stretch>
        </p:blipFill>
        <p:spPr>
          <a:xfrm>
            <a:off x="8705850" y="4832700"/>
            <a:ext cx="3136413" cy="1325700"/>
          </a:xfrm>
          <a:prstGeom prst="rect">
            <a:avLst/>
          </a:prstGeom>
          <a:noFill/>
          <a:ln>
            <a:noFill/>
          </a:ln>
        </p:spPr>
      </p:pic>
      <p:pic>
        <p:nvPicPr>
          <p:cNvPr id="147" name="Google Shape;147;p21"/>
          <p:cNvPicPr preferRelativeResize="0"/>
          <p:nvPr/>
        </p:nvPicPr>
        <p:blipFill>
          <a:blip r:embed="rId4">
            <a:alphaModFix/>
          </a:blip>
          <a:stretch>
            <a:fillRect/>
          </a:stretch>
        </p:blipFill>
        <p:spPr>
          <a:xfrm>
            <a:off x="8267900" y="1428050"/>
            <a:ext cx="3922400" cy="23534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46" name="Google Shape;646;p93"/>
          <p:cNvSpPr txBox="1"/>
          <p:nvPr>
            <p:ph idx="1" type="body"/>
          </p:nvPr>
        </p:nvSpPr>
        <p:spPr>
          <a:xfrm>
            <a:off x="415600" y="1645424"/>
            <a:ext cx="11360700" cy="47907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IN"/>
              <a:t>Vocabularies</a:t>
            </a:r>
            <a:endParaRPr b="1"/>
          </a:p>
          <a:p>
            <a:pPr indent="-406400" lvl="0" marL="457200" rtl="0" algn="l">
              <a:spcBef>
                <a:spcPts val="1000"/>
              </a:spcBef>
              <a:spcAft>
                <a:spcPts val="0"/>
              </a:spcAft>
              <a:buSzPts val="2800"/>
              <a:buChar char="•"/>
            </a:pPr>
            <a:r>
              <a:rPr b="1" lang="en-IN"/>
              <a:t>Basic building blocks</a:t>
            </a:r>
            <a:r>
              <a:rPr lang="en-IN"/>
              <a:t> for making Inference</a:t>
            </a:r>
            <a:endParaRPr/>
          </a:p>
          <a:p>
            <a:pPr indent="-406400" lvl="0" marL="457200" rtl="0" algn="l">
              <a:spcBef>
                <a:spcPts val="0"/>
              </a:spcBef>
              <a:spcAft>
                <a:spcPts val="0"/>
              </a:spcAft>
              <a:buSzPts val="2800"/>
              <a:buChar char="•"/>
            </a:pPr>
            <a:r>
              <a:rPr lang="en-IN"/>
              <a:t>Helps to </a:t>
            </a:r>
            <a:r>
              <a:rPr b="1" lang="en-IN"/>
              <a:t>resolve ambiguity </a:t>
            </a:r>
            <a:r>
              <a:rPr lang="en-IN"/>
              <a:t>between different datasets, define new relationships, organize Knowledge.</a:t>
            </a:r>
            <a:endParaRPr/>
          </a:p>
          <a:p>
            <a:pPr indent="-406400" lvl="0" marL="457200" rtl="0" algn="l">
              <a:spcBef>
                <a:spcPts val="0"/>
              </a:spcBef>
              <a:spcAft>
                <a:spcPts val="0"/>
              </a:spcAft>
              <a:buSzPts val="2800"/>
              <a:buChar char="•"/>
            </a:pPr>
            <a:r>
              <a:rPr lang="en-IN"/>
              <a:t>Ontology and Vocabulary are used </a:t>
            </a:r>
            <a:r>
              <a:rPr lang="en-IN"/>
              <a:t>interchangeably</a:t>
            </a:r>
            <a:r>
              <a:rPr lang="en-IN"/>
              <a:t>, </a:t>
            </a:r>
            <a:r>
              <a:rPr lang="en-IN"/>
              <a:t>generally</a:t>
            </a:r>
            <a:r>
              <a:rPr lang="en-IN"/>
              <a:t> Complex is </a:t>
            </a:r>
            <a:r>
              <a:rPr lang="en-IN"/>
              <a:t>referred</a:t>
            </a:r>
            <a:r>
              <a:rPr lang="en-IN"/>
              <a:t> as Ontology and simpler ones Vocabulary</a:t>
            </a:r>
            <a:endParaRPr/>
          </a:p>
          <a:p>
            <a:pPr indent="-406400" lvl="0" marL="457200" rtl="0" algn="l">
              <a:spcBef>
                <a:spcPts val="0"/>
              </a:spcBef>
              <a:spcAft>
                <a:spcPts val="0"/>
              </a:spcAft>
              <a:buSzPts val="2800"/>
              <a:buChar char="•"/>
            </a:pPr>
            <a:r>
              <a:rPr lang="en-IN"/>
              <a:t>Eg</a:t>
            </a:r>
            <a:r>
              <a:rPr lang="en-IN"/>
              <a:t>: A bookseller may want to integrate data coming from different publishers. The data can be imported into a common RDF model, eg, by using converters to the publishers’ databases. However, one database may use the term “author”, whereas the other may use the term “creator”. To make the integration complete, and extra definition should be added to the RDF data, describing the fact that the relationship described as “author” is the same as “creator”.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53" name="Google Shape;653;p94"/>
          <p:cNvSpPr txBox="1"/>
          <p:nvPr>
            <p:ph idx="1" type="body"/>
          </p:nvPr>
        </p:nvSpPr>
        <p:spPr>
          <a:xfrm>
            <a:off x="415600" y="1645424"/>
            <a:ext cx="11360700" cy="5212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Semantic Web is…..</a:t>
            </a:r>
            <a:endParaRPr/>
          </a:p>
          <a:p>
            <a:pPr indent="-406400" lvl="0" marL="457200" rtl="0" algn="l">
              <a:spcBef>
                <a:spcPts val="1000"/>
              </a:spcBef>
              <a:spcAft>
                <a:spcPts val="0"/>
              </a:spcAft>
              <a:buSzPts val="2800"/>
              <a:buChar char="•"/>
            </a:pPr>
            <a:r>
              <a:rPr lang="en-IN"/>
              <a:t>Assembles data from many authoritative sources in ONE place</a:t>
            </a:r>
            <a:endParaRPr/>
          </a:p>
          <a:p>
            <a:pPr indent="-406400" lvl="0" marL="457200" rtl="0" algn="l">
              <a:spcBef>
                <a:spcPts val="0"/>
              </a:spcBef>
              <a:spcAft>
                <a:spcPts val="0"/>
              </a:spcAft>
              <a:buSzPts val="2800"/>
              <a:buChar char="•"/>
            </a:pPr>
            <a:r>
              <a:rPr lang="en-IN"/>
              <a:t>Standardized data collections for improved access and collaboration</a:t>
            </a:r>
            <a:endParaRPr/>
          </a:p>
          <a:p>
            <a:pPr indent="-406400" lvl="0" marL="457200" rtl="0" algn="l">
              <a:spcBef>
                <a:spcPts val="0"/>
              </a:spcBef>
              <a:spcAft>
                <a:spcPts val="0"/>
              </a:spcAft>
              <a:buSzPts val="2800"/>
              <a:buChar char="•"/>
            </a:pPr>
            <a:r>
              <a:rPr lang="en-IN"/>
              <a:t>Allows computers to understand the meaning of data, enabling humans to work more effectively</a:t>
            </a:r>
            <a:endParaRPr/>
          </a:p>
          <a:p>
            <a:pPr indent="0" lvl="0" marL="0" rtl="0" algn="l">
              <a:spcBef>
                <a:spcPts val="1000"/>
              </a:spcBef>
              <a:spcAft>
                <a:spcPts val="0"/>
              </a:spcAft>
              <a:buNone/>
            </a:pPr>
            <a:r>
              <a:rPr b="1" lang="en-IN"/>
              <a:t>Characterised</a:t>
            </a:r>
            <a:r>
              <a:rPr b="1" lang="en-IN"/>
              <a:t> as</a:t>
            </a:r>
            <a:endParaRPr b="1"/>
          </a:p>
          <a:p>
            <a:pPr indent="-406400" lvl="0" marL="457200" marR="0" rtl="0" algn="l">
              <a:lnSpc>
                <a:spcPct val="90000"/>
              </a:lnSpc>
              <a:spcBef>
                <a:spcPts val="1000"/>
              </a:spcBef>
              <a:spcAft>
                <a:spcPts val="0"/>
              </a:spcAft>
              <a:buSzPts val="2800"/>
              <a:buChar char="•"/>
            </a:pPr>
            <a:r>
              <a:rPr lang="en-IN"/>
              <a:t>Machine-interpretable, structured, interlinked, open access data repositories</a:t>
            </a:r>
            <a:endParaRPr/>
          </a:p>
          <a:p>
            <a:pPr indent="-406400" lvl="0" marL="457200" marR="0" rtl="0" algn="l">
              <a:lnSpc>
                <a:spcPct val="90000"/>
              </a:lnSpc>
              <a:spcBef>
                <a:spcPts val="0"/>
              </a:spcBef>
              <a:spcAft>
                <a:spcPts val="0"/>
              </a:spcAft>
              <a:buSzPts val="2800"/>
              <a:buChar char="•"/>
            </a:pPr>
            <a:r>
              <a:rPr lang="en-IN"/>
              <a:t>Globally edited adaptive information resources</a:t>
            </a:r>
            <a:endParaRPr/>
          </a:p>
          <a:p>
            <a:pPr indent="-406400" lvl="0" marL="457200" marR="0" rtl="0" algn="l">
              <a:lnSpc>
                <a:spcPct val="90000"/>
              </a:lnSpc>
              <a:spcBef>
                <a:spcPts val="0"/>
              </a:spcBef>
              <a:spcAft>
                <a:spcPts val="0"/>
              </a:spcAft>
              <a:buSzPts val="2800"/>
              <a:buChar char="•"/>
            </a:pPr>
            <a:r>
              <a:rPr lang="en-IN"/>
              <a:t>Unique web resource identifiers for every bit of information (e.g., each table data cell of a table has a unique identifier)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60" name="Google Shape;660;p95"/>
          <p:cNvSpPr/>
          <p:nvPr/>
        </p:nvSpPr>
        <p:spPr>
          <a:xfrm>
            <a:off x="1842936" y="381000"/>
            <a:ext cx="10334929" cy="6858001"/>
          </a:xfrm>
          <a:prstGeom prst="rect">
            <a:avLst/>
          </a:prstGeom>
          <a:noFill/>
          <a:ln>
            <a:noFill/>
          </a:ln>
        </p:spPr>
      </p:sp>
      <p:pic>
        <p:nvPicPr>
          <p:cNvPr id="661" name="Google Shape;661;p95"/>
          <p:cNvPicPr preferRelativeResize="0"/>
          <p:nvPr/>
        </p:nvPicPr>
        <p:blipFill>
          <a:blip r:embed="rId3">
            <a:alphaModFix/>
          </a:blip>
          <a:stretch>
            <a:fillRect/>
          </a:stretch>
        </p:blipFill>
        <p:spPr>
          <a:xfrm>
            <a:off x="2006973" y="1372475"/>
            <a:ext cx="8409249" cy="5485525"/>
          </a:xfrm>
          <a:prstGeom prst="rect">
            <a:avLst/>
          </a:prstGeom>
          <a:noFill/>
          <a:ln>
            <a:noFill/>
          </a:ln>
        </p:spPr>
      </p:pic>
      <p:sp>
        <p:nvSpPr>
          <p:cNvPr id="662" name="Google Shape;662;p95"/>
          <p:cNvSpPr txBox="1"/>
          <p:nvPr>
            <p:ph type="title"/>
          </p:nvPr>
        </p:nvSpPr>
        <p:spPr>
          <a:xfrm>
            <a:off x="838200" y="822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Semantic Web Stack</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69" name="Google Shape;669;p96"/>
          <p:cNvSpPr txBox="1"/>
          <p:nvPr>
            <p:ph idx="1" type="body"/>
          </p:nvPr>
        </p:nvSpPr>
        <p:spPr>
          <a:xfrm>
            <a:off x="838200" y="45688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IN"/>
              <a:t>URIs and Unicode. </a:t>
            </a:r>
            <a:endParaRPr/>
          </a:p>
          <a:p>
            <a:pPr indent="0" lvl="0" marL="0" rtl="0" algn="l">
              <a:spcBef>
                <a:spcPts val="1000"/>
              </a:spcBef>
              <a:spcAft>
                <a:spcPts val="0"/>
              </a:spcAft>
              <a:buNone/>
            </a:pPr>
            <a:r>
              <a:rPr lang="en-IN"/>
              <a:t>URIs (uniform resource identifiers) are unique identifiers for resources of all types—from schemas to people. A major component of the base layer, URIs are metadata (eg:ISBNs (international standard book numberrs) or Social Security numbers in the context of the Web.</a:t>
            </a:r>
            <a:endParaRPr/>
          </a:p>
          <a:p>
            <a:pPr indent="0" lvl="0" marL="0" rtl="0" algn="l">
              <a:spcBef>
                <a:spcPts val="1000"/>
              </a:spcBef>
              <a:spcAft>
                <a:spcPts val="0"/>
              </a:spcAft>
              <a:buNone/>
            </a:pPr>
            <a:r>
              <a:t/>
            </a:r>
            <a:endParaRPr/>
          </a:p>
        </p:txBody>
      </p:sp>
      <p:sp>
        <p:nvSpPr>
          <p:cNvPr id="670" name="Google Shape;670;p96"/>
          <p:cNvSpPr/>
          <p:nvPr/>
        </p:nvSpPr>
        <p:spPr>
          <a:xfrm>
            <a:off x="838200" y="65225"/>
            <a:ext cx="8731230" cy="4351199"/>
          </a:xfrm>
          <a:prstGeom prst="rect">
            <a:avLst/>
          </a:prstGeom>
          <a:noFill/>
          <a:ln>
            <a:noFill/>
          </a:ln>
        </p:spPr>
      </p:sp>
      <p:pic>
        <p:nvPicPr>
          <p:cNvPr id="671" name="Google Shape;671;p96"/>
          <p:cNvPicPr preferRelativeResize="0"/>
          <p:nvPr/>
        </p:nvPicPr>
        <p:blipFill>
          <a:blip r:embed="rId3">
            <a:alphaModFix/>
          </a:blip>
          <a:stretch>
            <a:fillRect/>
          </a:stretch>
        </p:blipFill>
        <p:spPr>
          <a:xfrm>
            <a:off x="1083800" y="329000"/>
            <a:ext cx="7975026" cy="4156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78" name="Google Shape;678;p97"/>
          <p:cNvSpPr txBox="1"/>
          <p:nvPr>
            <p:ph idx="1" type="body"/>
          </p:nvPr>
        </p:nvSpPr>
        <p:spPr>
          <a:xfrm>
            <a:off x="838200" y="3730625"/>
            <a:ext cx="10515600" cy="3127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IN"/>
              <a:t>RDF and RDFschema. </a:t>
            </a:r>
            <a:endParaRPr/>
          </a:p>
          <a:p>
            <a:pPr indent="-406400" lvl="1" marL="914400" rtl="0" algn="l">
              <a:spcBef>
                <a:spcPts val="0"/>
              </a:spcBef>
              <a:spcAft>
                <a:spcPts val="0"/>
              </a:spcAft>
              <a:buSzPts val="2800"/>
              <a:buChar char="○"/>
            </a:pPr>
            <a:r>
              <a:rPr lang="en-IN" sz="2800"/>
              <a:t>RDF is a formal language for describing structured information.</a:t>
            </a:r>
            <a:endParaRPr sz="2800"/>
          </a:p>
          <a:p>
            <a:pPr indent="-406400" lvl="1" marL="914400" rtl="0" algn="l">
              <a:spcBef>
                <a:spcPts val="0"/>
              </a:spcBef>
              <a:spcAft>
                <a:spcPts val="0"/>
              </a:spcAft>
              <a:buSzPts val="2800"/>
              <a:buChar char="○"/>
            </a:pPr>
            <a:r>
              <a:rPr lang="en-IN" sz="2800"/>
              <a:t>enable applications to exchange data on the Web while still preserving their original meaning.</a:t>
            </a:r>
            <a:endParaRPr sz="2800"/>
          </a:p>
          <a:p>
            <a:pPr indent="-406400" lvl="1" marL="914400" rtl="0" algn="l">
              <a:spcBef>
                <a:spcPts val="0"/>
              </a:spcBef>
              <a:spcAft>
                <a:spcPts val="0"/>
              </a:spcAft>
              <a:buSzPts val="2800"/>
              <a:buChar char="○"/>
            </a:pPr>
            <a:r>
              <a:rPr lang="en-IN" sz="2800"/>
              <a:t>As opposed to HTML and XML, the main intention now is not to display documents correctly, but rather to allow for further processing and re-combination of the information contained in them.</a:t>
            </a:r>
            <a:endParaRPr/>
          </a:p>
        </p:txBody>
      </p:sp>
      <p:pic>
        <p:nvPicPr>
          <p:cNvPr id="679" name="Google Shape;679;p97"/>
          <p:cNvPicPr preferRelativeResize="0"/>
          <p:nvPr/>
        </p:nvPicPr>
        <p:blipFill>
          <a:blip r:embed="rId3">
            <a:alphaModFix/>
          </a:blip>
          <a:stretch>
            <a:fillRect/>
          </a:stretch>
        </p:blipFill>
        <p:spPr>
          <a:xfrm>
            <a:off x="2087075" y="67375"/>
            <a:ext cx="7504331" cy="3663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86" name="Google Shape;686;p9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1" marL="914400" rtl="0" algn="l">
              <a:spcBef>
                <a:spcPts val="500"/>
              </a:spcBef>
              <a:spcAft>
                <a:spcPts val="0"/>
              </a:spcAft>
              <a:buSzPts val="2800"/>
              <a:buChar char="○"/>
            </a:pPr>
            <a:r>
              <a:rPr lang="en-IN" sz="2800"/>
              <a:t>RDF is one of the main building block</a:t>
            </a:r>
            <a:endParaRPr sz="2800"/>
          </a:p>
          <a:p>
            <a:pPr indent="-406400" lvl="1" marL="914400" rtl="0" algn="l">
              <a:spcBef>
                <a:spcPts val="0"/>
              </a:spcBef>
              <a:spcAft>
                <a:spcPts val="0"/>
              </a:spcAft>
              <a:buSzPts val="2800"/>
              <a:buChar char="○"/>
            </a:pPr>
            <a:r>
              <a:rPr lang="en-IN" sz="2800"/>
              <a:t>All knowledge is stored in the form of RDF triples</a:t>
            </a:r>
            <a:endParaRPr sz="2800"/>
          </a:p>
          <a:p>
            <a:pPr indent="-406400" lvl="1" marL="914400" rtl="0" algn="l">
              <a:spcBef>
                <a:spcPts val="0"/>
              </a:spcBef>
              <a:spcAft>
                <a:spcPts val="0"/>
              </a:spcAft>
              <a:buSzPts val="2800"/>
              <a:buChar char="○"/>
            </a:pPr>
            <a:r>
              <a:rPr lang="en-IN" sz="2800"/>
              <a:t>The RDF family further supports interoperability at the semantic level so that agents, can make logical inferences, based on metadata, to perform tasks.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93" name="Google Shape;693;p99"/>
          <p:cNvSpPr txBox="1"/>
          <p:nvPr>
            <p:ph idx="1" type="body"/>
          </p:nvPr>
        </p:nvSpPr>
        <p:spPr>
          <a:xfrm>
            <a:off x="838200" y="5026025"/>
            <a:ext cx="10515600" cy="4351200"/>
          </a:xfrm>
          <a:prstGeom prst="rect">
            <a:avLst/>
          </a:prstGeom>
        </p:spPr>
        <p:txBody>
          <a:bodyPr anchorCtr="0" anchor="t" bIns="45700" lIns="91425" spcFirstLastPara="1" rIns="91425" wrap="square" tIns="45700">
            <a:normAutofit/>
          </a:bodyPr>
          <a:lstStyle/>
          <a:p>
            <a:pPr indent="-381000" lvl="1" marL="914400" rtl="0" algn="l">
              <a:spcBef>
                <a:spcPts val="1000"/>
              </a:spcBef>
              <a:spcAft>
                <a:spcPts val="0"/>
              </a:spcAft>
              <a:buSzPts val="2400"/>
              <a:buChar char="○"/>
            </a:pPr>
            <a:r>
              <a:rPr lang="en-IN"/>
              <a:t>Knowledge about the entities is expressed usually in relation with other entities, hence a Model</a:t>
            </a:r>
            <a:endParaRPr/>
          </a:p>
          <a:p>
            <a:pPr indent="-381000" lvl="2" marL="1371600" rtl="0" algn="l">
              <a:spcBef>
                <a:spcPts val="0"/>
              </a:spcBef>
              <a:spcAft>
                <a:spcPts val="0"/>
              </a:spcAft>
              <a:buSzPts val="2400"/>
              <a:buChar char="■"/>
            </a:pPr>
            <a:r>
              <a:rPr lang="en-IN" sz="2400"/>
              <a:t>Schema Definition</a:t>
            </a:r>
            <a:endParaRPr sz="2400"/>
          </a:p>
          <a:p>
            <a:pPr indent="-381000" lvl="2" marL="1371600" rtl="0" algn="l">
              <a:spcBef>
                <a:spcPts val="0"/>
              </a:spcBef>
              <a:spcAft>
                <a:spcPts val="0"/>
              </a:spcAft>
              <a:buSzPts val="2400"/>
              <a:buChar char="■"/>
            </a:pPr>
            <a:r>
              <a:rPr lang="en-IN" sz="2400"/>
              <a:t>RDFS</a:t>
            </a:r>
            <a:endParaRPr sz="2400"/>
          </a:p>
          <a:p>
            <a:pPr indent="0" lvl="0" marL="0" rtl="0" algn="l">
              <a:spcBef>
                <a:spcPts val="1000"/>
              </a:spcBef>
              <a:spcAft>
                <a:spcPts val="0"/>
              </a:spcAft>
              <a:buNone/>
            </a:pPr>
            <a:r>
              <a:t/>
            </a:r>
            <a:endParaRPr sz="2400"/>
          </a:p>
        </p:txBody>
      </p:sp>
      <p:pic>
        <p:nvPicPr>
          <p:cNvPr id="694" name="Google Shape;694;p99"/>
          <p:cNvPicPr preferRelativeResize="0"/>
          <p:nvPr/>
        </p:nvPicPr>
        <p:blipFill>
          <a:blip r:embed="rId3">
            <a:alphaModFix/>
          </a:blip>
          <a:stretch>
            <a:fillRect/>
          </a:stretch>
        </p:blipFill>
        <p:spPr>
          <a:xfrm>
            <a:off x="1394050" y="255050"/>
            <a:ext cx="9570849" cy="4658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01" name="Google Shape;701;p100"/>
          <p:cNvSpPr txBox="1"/>
          <p:nvPr>
            <p:ph idx="1" type="body"/>
          </p:nvPr>
        </p:nvSpPr>
        <p:spPr>
          <a:xfrm>
            <a:off x="-152400" y="4416425"/>
            <a:ext cx="12344400" cy="4351200"/>
          </a:xfrm>
          <a:prstGeom prst="rect">
            <a:avLst/>
          </a:prstGeom>
        </p:spPr>
        <p:txBody>
          <a:bodyPr anchorCtr="0" anchor="t" bIns="45700" lIns="91425" spcFirstLastPara="1" rIns="91425" wrap="square" tIns="45700">
            <a:normAutofit/>
          </a:bodyPr>
          <a:lstStyle/>
          <a:p>
            <a:pPr indent="-381000" lvl="0" marL="457200" marR="0" rtl="0" algn="l">
              <a:lnSpc>
                <a:spcPct val="115000"/>
              </a:lnSpc>
              <a:spcBef>
                <a:spcPts val="0"/>
              </a:spcBef>
              <a:spcAft>
                <a:spcPts val="0"/>
              </a:spcAft>
              <a:buSzPts val="2400"/>
              <a:buChar char="●"/>
            </a:pPr>
            <a:r>
              <a:rPr lang="en-IN" sz="2400">
                <a:latin typeface="Arial"/>
                <a:ea typeface="Arial"/>
                <a:cs typeface="Arial"/>
                <a:sym typeface="Arial"/>
              </a:rPr>
              <a:t>Ontology vocabulary</a:t>
            </a:r>
            <a:endParaRPr sz="2400">
              <a:latin typeface="Arial"/>
              <a:ea typeface="Arial"/>
              <a:cs typeface="Arial"/>
              <a:sym typeface="Arial"/>
            </a:endParaRPr>
          </a:p>
          <a:p>
            <a:pPr indent="-381000" lvl="1" marL="914400" marR="0" rtl="0" algn="l">
              <a:lnSpc>
                <a:spcPct val="115000"/>
              </a:lnSpc>
              <a:spcBef>
                <a:spcPts val="0"/>
              </a:spcBef>
              <a:spcAft>
                <a:spcPts val="0"/>
              </a:spcAft>
              <a:buSzPts val="2400"/>
              <a:buChar char="○"/>
            </a:pPr>
            <a:r>
              <a:rPr lang="en-IN">
                <a:latin typeface="Arial"/>
                <a:ea typeface="Arial"/>
                <a:cs typeface="Arial"/>
                <a:sym typeface="Arial"/>
              </a:rPr>
              <a:t>formal description of knowledge as a set of concepts within a domain and the relationships that hold between them</a:t>
            </a:r>
            <a:endParaRPr>
              <a:latin typeface="Arial"/>
              <a:ea typeface="Arial"/>
              <a:cs typeface="Arial"/>
              <a:sym typeface="Arial"/>
            </a:endParaRPr>
          </a:p>
          <a:p>
            <a:pPr indent="-381000" lvl="1" marL="914400" marR="0" rtl="0" algn="l">
              <a:lnSpc>
                <a:spcPct val="115000"/>
              </a:lnSpc>
              <a:spcBef>
                <a:spcPts val="0"/>
              </a:spcBef>
              <a:spcAft>
                <a:spcPts val="0"/>
              </a:spcAft>
              <a:buSzPts val="2400"/>
              <a:buChar char="○"/>
            </a:pPr>
            <a:r>
              <a:rPr lang="en-IN">
                <a:latin typeface="Arial"/>
                <a:ea typeface="Arial"/>
                <a:cs typeface="Arial"/>
                <a:sym typeface="Arial"/>
              </a:rPr>
              <a:t>contains simple descriptive to complex classificatory schemas are to be created and registered so that agents can intelligently interpret data, make inferences, and perform tasks.</a:t>
            </a:r>
            <a:endParaRPr/>
          </a:p>
        </p:txBody>
      </p:sp>
      <p:pic>
        <p:nvPicPr>
          <p:cNvPr id="702" name="Google Shape;702;p100"/>
          <p:cNvPicPr preferRelativeResize="0"/>
          <p:nvPr/>
        </p:nvPicPr>
        <p:blipFill>
          <a:blip r:embed="rId3">
            <a:alphaModFix/>
          </a:blip>
          <a:stretch>
            <a:fillRect/>
          </a:stretch>
        </p:blipFill>
        <p:spPr>
          <a:xfrm>
            <a:off x="1581750" y="211750"/>
            <a:ext cx="8834749" cy="4124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09" name="Google Shape;709;p101"/>
          <p:cNvSpPr txBox="1"/>
          <p:nvPr>
            <p:ph idx="1" type="body"/>
          </p:nvPr>
        </p:nvSpPr>
        <p:spPr>
          <a:xfrm>
            <a:off x="838200" y="1966475"/>
            <a:ext cx="11353800" cy="4351200"/>
          </a:xfrm>
          <a:prstGeom prst="rect">
            <a:avLst/>
          </a:prstGeom>
        </p:spPr>
        <p:txBody>
          <a:bodyPr anchorCtr="0" anchor="t" bIns="45700" lIns="91425" spcFirstLastPara="1" rIns="91425" wrap="square" tIns="45700">
            <a:normAutofit/>
          </a:bodyPr>
          <a:lstStyle/>
          <a:p>
            <a:pPr indent="-381000" lvl="1" marL="914400" marR="0" rtl="0" algn="l">
              <a:lnSpc>
                <a:spcPct val="115000"/>
              </a:lnSpc>
              <a:spcBef>
                <a:spcPts val="0"/>
              </a:spcBef>
              <a:spcAft>
                <a:spcPts val="0"/>
              </a:spcAft>
              <a:buSzPts val="2400"/>
              <a:buChar char="○"/>
            </a:pPr>
            <a:r>
              <a:rPr lang="en-IN">
                <a:latin typeface="Arial"/>
                <a:ea typeface="Arial"/>
                <a:cs typeface="Arial"/>
                <a:sym typeface="Arial"/>
              </a:rPr>
              <a:t>components such as individuals (instances of objects), classes, attributes and relations as well as restrictions, rules and axioms</a:t>
            </a:r>
            <a:endParaRPr>
              <a:latin typeface="Arial"/>
              <a:ea typeface="Arial"/>
              <a:cs typeface="Arial"/>
              <a:sym typeface="Arial"/>
            </a:endParaRPr>
          </a:p>
          <a:p>
            <a:pPr indent="-381000" lvl="1" marL="914400" marR="0" rtl="0" algn="l">
              <a:lnSpc>
                <a:spcPct val="115000"/>
              </a:lnSpc>
              <a:spcBef>
                <a:spcPts val="0"/>
              </a:spcBef>
              <a:spcAft>
                <a:spcPts val="0"/>
              </a:spcAft>
              <a:buSzPts val="2400"/>
              <a:buChar char="○"/>
            </a:pPr>
            <a:r>
              <a:rPr lang="en-IN">
                <a:latin typeface="Arial"/>
                <a:ea typeface="Arial"/>
                <a:cs typeface="Arial"/>
                <a:sym typeface="Arial"/>
              </a:rPr>
              <a:t>ontologies do not only introduce a sharable and reusable knowledge representation but can also add new knowledge about the domain</a:t>
            </a:r>
            <a:endParaRPr>
              <a:latin typeface="Arial"/>
              <a:ea typeface="Arial"/>
              <a:cs typeface="Arial"/>
              <a:sym typeface="Arial"/>
            </a:endParaRPr>
          </a:p>
          <a:p>
            <a:pPr indent="-381000" lvl="1" marL="914400" marR="0" rtl="0" algn="l">
              <a:lnSpc>
                <a:spcPct val="115000"/>
              </a:lnSpc>
              <a:spcBef>
                <a:spcPts val="0"/>
              </a:spcBef>
              <a:spcAft>
                <a:spcPts val="0"/>
              </a:spcAft>
              <a:buSzPts val="2400"/>
              <a:buFont typeface="Arial"/>
              <a:buChar char="○"/>
            </a:pPr>
            <a:r>
              <a:rPr lang="en-IN">
                <a:latin typeface="Arial"/>
                <a:ea typeface="Arial"/>
                <a:cs typeface="Arial"/>
                <a:sym typeface="Arial"/>
              </a:rPr>
              <a:t>ontology data model can be applied to a set of individual facts to create a </a:t>
            </a:r>
            <a:r>
              <a:rPr lang="en-IN">
                <a:uFill>
                  <a:noFill/>
                </a:uFill>
                <a:latin typeface="Arial"/>
                <a:ea typeface="Arial"/>
                <a:cs typeface="Arial"/>
                <a:sym typeface="Arial"/>
                <a:hlinkClick r:id="rId3"/>
              </a:rPr>
              <a:t>knowledge graph</a:t>
            </a:r>
            <a:endParaRPr>
              <a:latin typeface="Arial"/>
              <a:ea typeface="Arial"/>
              <a:cs typeface="Arial"/>
              <a:sym typeface="Arial"/>
            </a:endParaRPr>
          </a:p>
          <a:p>
            <a:pPr indent="-381000" lvl="2" marL="1371600" marR="0" rtl="0" algn="l">
              <a:lnSpc>
                <a:spcPct val="115000"/>
              </a:lnSpc>
              <a:spcBef>
                <a:spcPts val="0"/>
              </a:spcBef>
              <a:spcAft>
                <a:spcPts val="0"/>
              </a:spcAft>
              <a:buSzPts val="2400"/>
              <a:buFont typeface="Arial"/>
              <a:buChar char="■"/>
            </a:pPr>
            <a:r>
              <a:rPr lang="en-IN" sz="2400">
                <a:latin typeface="Arial"/>
                <a:ea typeface="Arial"/>
                <a:cs typeface="Arial"/>
                <a:sym typeface="Arial"/>
              </a:rPr>
              <a:t>a collection of entities, where the types and the relationships between them are expressed by nodes and edges between these nodes</a:t>
            </a:r>
            <a:endParaRPr sz="24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16" name="Google Shape;716;p102"/>
          <p:cNvSpPr txBox="1"/>
          <p:nvPr>
            <p:ph idx="1" type="body"/>
          </p:nvPr>
        </p:nvSpPr>
        <p:spPr>
          <a:xfrm>
            <a:off x="838200" y="1966475"/>
            <a:ext cx="10627800" cy="4351200"/>
          </a:xfrm>
          <a:prstGeom prst="rect">
            <a:avLst/>
          </a:prstGeom>
        </p:spPr>
        <p:txBody>
          <a:bodyPr anchorCtr="0" anchor="t" bIns="45700" lIns="91425" spcFirstLastPara="1" rIns="91425" wrap="square" tIns="45700">
            <a:normAutofit/>
          </a:bodyPr>
          <a:lstStyle/>
          <a:p>
            <a:pPr indent="-381000" lvl="1" marL="914400" rtl="0" algn="l">
              <a:lnSpc>
                <a:spcPct val="115000"/>
              </a:lnSpc>
              <a:spcBef>
                <a:spcPts val="0"/>
              </a:spcBef>
              <a:spcAft>
                <a:spcPts val="0"/>
              </a:spcAft>
              <a:buClr>
                <a:srgbClr val="000000"/>
              </a:buClr>
              <a:buSzPts val="2400"/>
              <a:buChar char="○"/>
            </a:pPr>
            <a:r>
              <a:rPr lang="en-IN">
                <a:latin typeface="Arial"/>
                <a:ea typeface="Arial"/>
                <a:cs typeface="Arial"/>
                <a:sym typeface="Arial"/>
              </a:rPr>
              <a:t>provide users with the necessary structure to link one piece of information to other pieces of information on the Web of Linked Data.</a:t>
            </a:r>
            <a:endParaRPr>
              <a:solidFill>
                <a:srgbClr val="000000"/>
              </a:solidFill>
              <a:latin typeface="Arial"/>
              <a:ea typeface="Arial"/>
              <a:cs typeface="Arial"/>
              <a:sym typeface="Arial"/>
            </a:endParaRPr>
          </a:p>
          <a:p>
            <a:pPr indent="-381000" lvl="1" marL="914400" marR="0" rtl="0" algn="l">
              <a:lnSpc>
                <a:spcPct val="115000"/>
              </a:lnSpc>
              <a:spcBef>
                <a:spcPts val="0"/>
              </a:spcBef>
              <a:spcAft>
                <a:spcPts val="0"/>
              </a:spcAft>
              <a:buSzPts val="2400"/>
              <a:buFont typeface="Arial"/>
              <a:buChar char="○"/>
            </a:pPr>
            <a:r>
              <a:rPr lang="en-IN">
                <a:latin typeface="Arial"/>
                <a:ea typeface="Arial"/>
                <a:cs typeface="Arial"/>
                <a:sym typeface="Arial"/>
              </a:rPr>
              <a:t>they specify common modeling representations of data from distributed and heterogeneous systems and databases, ontologies enable database interoperability, cross-database search and smooth knowledge management.</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54" name="Google Shape;154;p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IN"/>
              <a:t>It starts with the Resource Description Framework (RDF) which gives the specifications of such a metadata data model. It is also the Web Ontology Language (OWL) and notations like RDF Schema (RDFS).</a:t>
            </a:r>
            <a:endParaRPr/>
          </a:p>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23" name="Google Shape;723;p10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20000"/>
              </a:lnSpc>
              <a:spcBef>
                <a:spcPts val="0"/>
              </a:spcBef>
              <a:spcAft>
                <a:spcPts val="0"/>
              </a:spcAft>
              <a:buSzPts val="1800"/>
              <a:buFont typeface="Arial"/>
              <a:buChar char="●"/>
            </a:pPr>
            <a:r>
              <a:rPr lang="en-IN">
                <a:latin typeface="Arial"/>
                <a:ea typeface="Arial"/>
                <a:cs typeface="Arial"/>
                <a:sym typeface="Arial"/>
              </a:rPr>
              <a:t>OWL</a:t>
            </a:r>
            <a:endParaRPr>
              <a:latin typeface="Arial"/>
              <a:ea typeface="Arial"/>
              <a:cs typeface="Arial"/>
              <a:sym typeface="Arial"/>
            </a:endParaRPr>
          </a:p>
          <a:p>
            <a:pPr indent="-381000" lvl="1" marL="914400" marR="0" rtl="0" algn="l">
              <a:lnSpc>
                <a:spcPct val="115000"/>
              </a:lnSpc>
              <a:spcBef>
                <a:spcPts val="0"/>
              </a:spcBef>
              <a:spcAft>
                <a:spcPts val="0"/>
              </a:spcAft>
              <a:buClr>
                <a:srgbClr val="000000"/>
              </a:buClr>
              <a:buSzPts val="2400"/>
              <a:buChar char="○"/>
            </a:pPr>
            <a:r>
              <a:rPr lang="en-IN" sz="2800">
                <a:latin typeface="Arial"/>
                <a:ea typeface="Arial"/>
                <a:cs typeface="Arial"/>
                <a:sym typeface="Arial"/>
              </a:rPr>
              <a:t>ontologies using ontology languages such as the Web Ontology Language (OWL)</a:t>
            </a:r>
            <a:endParaRPr sz="2800">
              <a:latin typeface="Arial"/>
              <a:ea typeface="Arial"/>
              <a:cs typeface="Arial"/>
              <a:sym typeface="Arial"/>
            </a:endParaRPr>
          </a:p>
          <a:p>
            <a:pPr indent="-381000" lvl="1" marL="914400" marR="0" rtl="0" algn="l">
              <a:lnSpc>
                <a:spcPct val="115000"/>
              </a:lnSpc>
              <a:spcBef>
                <a:spcPts val="0"/>
              </a:spcBef>
              <a:spcAft>
                <a:spcPts val="0"/>
              </a:spcAft>
              <a:buClr>
                <a:srgbClr val="000000"/>
              </a:buClr>
              <a:buSzPts val="2400"/>
              <a:buChar char="○"/>
            </a:pPr>
            <a:r>
              <a:rPr lang="en-IN" sz="2800">
                <a:latin typeface="Arial"/>
                <a:ea typeface="Arial"/>
                <a:cs typeface="Arial"/>
                <a:sym typeface="Arial"/>
              </a:rPr>
              <a:t>OWL is a semantic web computational logic-based language, designed to represent rich and complex knowledge about things and the relations between them</a:t>
            </a:r>
            <a:endParaRPr sz="1200">
              <a:solidFill>
                <a:srgbClr val="575757"/>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30" name="Google Shape;730;p104"/>
          <p:cNvSpPr txBox="1"/>
          <p:nvPr>
            <p:ph idx="1" type="body"/>
          </p:nvPr>
        </p:nvSpPr>
        <p:spPr>
          <a:xfrm>
            <a:off x="838200" y="15970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SPARQL</a:t>
            </a:r>
            <a:endParaRPr/>
          </a:p>
        </p:txBody>
      </p:sp>
      <p:pic>
        <p:nvPicPr>
          <p:cNvPr id="731" name="Google Shape;731;p104"/>
          <p:cNvPicPr preferRelativeResize="0"/>
          <p:nvPr/>
        </p:nvPicPr>
        <p:blipFill>
          <a:blip r:embed="rId3">
            <a:alphaModFix/>
          </a:blip>
          <a:stretch>
            <a:fillRect/>
          </a:stretch>
        </p:blipFill>
        <p:spPr>
          <a:xfrm>
            <a:off x="1491413" y="2143113"/>
            <a:ext cx="9763125" cy="4791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38" name="Google Shape;738;p105"/>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IN"/>
              <a:t>XML + NS + XMLschema. </a:t>
            </a:r>
            <a:endParaRPr/>
          </a:p>
          <a:p>
            <a:pPr indent="0" lvl="0" marL="0" rtl="0" algn="l">
              <a:spcBef>
                <a:spcPts val="1000"/>
              </a:spcBef>
              <a:spcAft>
                <a:spcPts val="0"/>
              </a:spcAft>
              <a:buNone/>
            </a:pPr>
            <a:r>
              <a:rPr lang="en-IN"/>
              <a:t>Extensible Markup Language (XML) and more recently XML schemas facilitate the creation, use, and syntactic interoperability of metadata vocabularies. </a:t>
            </a:r>
            <a:endParaRPr/>
          </a:p>
          <a:p>
            <a:pPr indent="0" lvl="0" marL="0" rtl="0" algn="l">
              <a:spcBef>
                <a:spcPts val="1000"/>
              </a:spcBef>
              <a:spcAft>
                <a:spcPts val="0"/>
              </a:spcAft>
              <a:buNone/>
            </a:pPr>
            <a:r>
              <a:rPr lang="en-IN"/>
              <a:t>NS (namespaces), which are identified via URIs, secure semantic interoperability among metadata vocabularies.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Semantic Web Stack</a:t>
            </a:r>
            <a:endParaRPr/>
          </a:p>
        </p:txBody>
      </p:sp>
      <p:pic>
        <p:nvPicPr>
          <p:cNvPr id="745" name="Google Shape;745;p106"/>
          <p:cNvPicPr preferRelativeResize="0"/>
          <p:nvPr/>
        </p:nvPicPr>
        <p:blipFill>
          <a:blip r:embed="rId3">
            <a:alphaModFix/>
          </a:blip>
          <a:stretch>
            <a:fillRect/>
          </a:stretch>
        </p:blipFill>
        <p:spPr>
          <a:xfrm>
            <a:off x="6001350" y="661000"/>
            <a:ext cx="6571650" cy="5908125"/>
          </a:xfrm>
          <a:prstGeom prst="rect">
            <a:avLst/>
          </a:prstGeom>
          <a:noFill/>
          <a:ln>
            <a:noFill/>
          </a:ln>
        </p:spPr>
      </p:pic>
      <p:sp>
        <p:nvSpPr>
          <p:cNvPr id="746" name="Google Shape;746;p106"/>
          <p:cNvSpPr txBox="1"/>
          <p:nvPr>
            <p:ph idx="1" type="body"/>
          </p:nvPr>
        </p:nvSpPr>
        <p:spPr>
          <a:xfrm>
            <a:off x="533400" y="1825625"/>
            <a:ext cx="59511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Provides architecture for the Semantic web and it deals in relationships related to the components.</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provides the functions to be used in the components and provides the content structure.</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Syntax of the XML is used to provide </a:t>
            </a:r>
            <a:r>
              <a:rPr lang="en-IN">
                <a:highlight>
                  <a:srgbClr val="FFFFFF"/>
                </a:highlight>
                <a:latin typeface="Open Sans"/>
                <a:ea typeface="Open Sans"/>
                <a:cs typeface="Open Sans"/>
                <a:sym typeface="Open Sans"/>
              </a:rPr>
              <a:t>with the technologies and it provides the process to be made standardized.</a:t>
            </a:r>
            <a:endParaRPr/>
          </a:p>
          <a:p>
            <a:pPr indent="-342900" lvl="0" marL="457200" rtl="0" algn="l">
              <a:spcBef>
                <a:spcPts val="0"/>
              </a:spcBef>
              <a:spcAft>
                <a:spcPts val="0"/>
              </a:spcAft>
              <a:buSzPts val="1800"/>
              <a:buFont typeface="Open Sans"/>
              <a:buChar char="•"/>
            </a:pPr>
            <a:r>
              <a:t/>
            </a:r>
            <a:endParaRPr>
              <a:highlight>
                <a:srgbClr val="FFFFFF"/>
              </a:highlight>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t/>
            </a:r>
            <a:endParaRPr>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53" name="Google Shape;753;p10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IN"/>
              <a:t>RDF and RDFschema. </a:t>
            </a:r>
            <a:endParaRPr/>
          </a:p>
          <a:p>
            <a:pPr indent="0" lvl="0" marL="0" rtl="0" algn="l">
              <a:spcBef>
                <a:spcPts val="1000"/>
              </a:spcBef>
              <a:spcAft>
                <a:spcPts val="0"/>
              </a:spcAft>
              <a:buNone/>
            </a:pPr>
            <a:r>
              <a:rPr lang="en-IN"/>
              <a:t>The RDF family further supports interoperability at the semantic level. RDF developments comprise the base Web language, so that agents, like Pete’s and Lucy’s discussed above, can make logical inferences, based on metadata, to perform tasks.</a:t>
            </a:r>
            <a:endParaRPr/>
          </a:p>
          <a:p>
            <a:pPr indent="0" lvl="0" marL="457200" rtl="0" algn="l">
              <a:spcBef>
                <a:spcPts val="10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60" name="Google Shape;760;p10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IN"/>
              <a:t> Logic. </a:t>
            </a:r>
            <a:endParaRPr/>
          </a:p>
          <a:p>
            <a:pPr indent="0" lvl="0" marL="0" rtl="0" algn="l">
              <a:spcBef>
                <a:spcPts val="1000"/>
              </a:spcBef>
              <a:spcAft>
                <a:spcPts val="0"/>
              </a:spcAft>
              <a:buNone/>
            </a:pPr>
            <a:r>
              <a:rPr lang="en-IN"/>
              <a:t>We make logical inferences in our performance of daily tasks. For example: If N denotes new unread email in an email inbox, then if an N appears by a particular message, the message is new unread email. This inference is based on evidence provided by the letter N. The logic layer of the Semantic Web works on this basic principle through First Order Predicate Logic. An agent can derive a logical conclusion (or reason) in the process of completing a task based on what are essentially “facts” rendered from semantically encoded metadata. Other types of logic may also be applicable in the Semantic Web.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67" name="Google Shape;767;p10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rPr lang="en-IN"/>
              <a:t>Proof and Trust. The last two horizontal layers build off of the logic layer, proof being a validation of the “evidence” stemming from the inferential logic activity and trust relating to the integrity of the proof, which may be traced back down through the other layers in Berners-Lee’s diagram. The functionality of these two layers is highly dependent on creation of accurate and trustworthy metadata. </a:t>
            </a:r>
            <a:endParaRPr/>
          </a:p>
          <a:p>
            <a:pPr indent="0" lvl="0" marL="0" rtl="0" algn="l">
              <a:spcBef>
                <a:spcPts val="1000"/>
              </a:spcBef>
              <a:spcAft>
                <a:spcPts val="0"/>
              </a:spcAft>
              <a:buNone/>
            </a:pPr>
            <a:r>
              <a:rPr lang="en-IN"/>
              <a:t>■ Digital signature. Digital signatures run horizontal to the RDF family up through the proof layer and support the notion of trust. Developments in the area of digital signatures are progressing, and could eventually help validate the integrity of metadata that an agent will use for reasoning and task completion</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74" name="Google Shape;774;p1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IN"/>
              <a:t>N-Triples and Turtle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81" name="Google Shape;781;p11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04545"/>
              </a:lnSpc>
              <a:spcBef>
                <a:spcPts val="0"/>
              </a:spcBef>
              <a:spcAft>
                <a:spcPts val="0"/>
              </a:spcAft>
              <a:buClr>
                <a:schemeClr val="dk1"/>
              </a:buClr>
              <a:buSzPts val="1100"/>
              <a:buFont typeface="Arial"/>
              <a:buNone/>
            </a:pPr>
            <a:r>
              <a:rPr lang="en-IN">
                <a:highlight>
                  <a:srgbClr val="FFFFFF"/>
                </a:highlight>
                <a:latin typeface="Open Sans"/>
                <a:ea typeface="Open Sans"/>
                <a:cs typeface="Open Sans"/>
                <a:sym typeface="Open Sans"/>
              </a:rPr>
              <a:t>What are the challenges faced by the technology?</a:t>
            </a:r>
            <a:endParaRPr>
              <a:highlight>
                <a:srgbClr val="FFFFFF"/>
              </a:highlight>
              <a:latin typeface="Open Sans"/>
              <a:ea typeface="Open Sans"/>
              <a:cs typeface="Open Sans"/>
              <a:sym typeface="Open Sans"/>
            </a:endParaRPr>
          </a:p>
          <a:p>
            <a:pPr indent="-342900" lvl="0" marL="457200" rtl="0" algn="l">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Vastness: this includes the large group of pages that is being accessed by the users using the existing technology.</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This consists of any automated system that is good in reasoning and deals with the very high inputs.</a:t>
            </a:r>
            <a:endParaRPr>
              <a:latin typeface="Arial"/>
              <a:ea typeface="Arial"/>
              <a:cs typeface="Arial"/>
              <a:sym typeface="Arial"/>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Vagueness: it occurs due to the queries that are being provided by the content providers.</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If the query terms are matched then the knowledge can be combined together to find the knowledge.</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Uncertainty: includes uncertain value that can provide the correspondence using the different probability.</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88" name="Google Shape;788;p1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Font typeface="Open Sans"/>
              <a:buChar char="•"/>
            </a:pPr>
            <a:r>
              <a:rPr lang="en-IN">
                <a:highlight>
                  <a:srgbClr val="FFFFFF"/>
                </a:highlight>
                <a:latin typeface="Open Sans"/>
                <a:ea typeface="Open Sans"/>
                <a:cs typeface="Open Sans"/>
                <a:sym typeface="Open Sans"/>
              </a:rPr>
              <a:t>Inconsitency: is the very big challenge that provides logical contradictions between the ontologies.</a:t>
            </a:r>
            <a:endParaRPr>
              <a:highlight>
                <a:srgbClr val="FFFFFF"/>
              </a:highlight>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IN">
                <a:highlight>
                  <a:srgbClr val="FFFFFF"/>
                </a:highlight>
                <a:latin typeface="Open Sans"/>
                <a:ea typeface="Open Sans"/>
                <a:cs typeface="Open Sans"/>
                <a:sym typeface="Open Sans"/>
              </a:rPr>
              <a:t>It combines the resources to answer the questions that are being raised by the theories and sources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